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700" r:id="rId2"/>
  </p:sldMasterIdLst>
  <p:notesMasterIdLst>
    <p:notesMasterId r:id="rId30"/>
  </p:notesMasterIdLst>
  <p:handoutMasterIdLst>
    <p:handoutMasterId r:id="rId31"/>
  </p:handoutMasterIdLst>
  <p:sldIdLst>
    <p:sldId id="304" r:id="rId3"/>
    <p:sldId id="280" r:id="rId4"/>
    <p:sldId id="292" r:id="rId5"/>
    <p:sldId id="289" r:id="rId6"/>
    <p:sldId id="282" r:id="rId7"/>
    <p:sldId id="283" r:id="rId8"/>
    <p:sldId id="284" r:id="rId9"/>
    <p:sldId id="281" r:id="rId10"/>
    <p:sldId id="268" r:id="rId11"/>
    <p:sldId id="286" r:id="rId12"/>
    <p:sldId id="293" r:id="rId13"/>
    <p:sldId id="285" r:id="rId14"/>
    <p:sldId id="287" r:id="rId15"/>
    <p:sldId id="288" r:id="rId16"/>
    <p:sldId id="291" r:id="rId17"/>
    <p:sldId id="295" r:id="rId18"/>
    <p:sldId id="296" r:id="rId19"/>
    <p:sldId id="301" r:id="rId20"/>
    <p:sldId id="297" r:id="rId21"/>
    <p:sldId id="298" r:id="rId22"/>
    <p:sldId id="299" r:id="rId23"/>
    <p:sldId id="300" r:id="rId24"/>
    <p:sldId id="294" r:id="rId25"/>
    <p:sldId id="290" r:id="rId26"/>
    <p:sldId id="264" r:id="rId27"/>
    <p:sldId id="302" r:id="rId28"/>
    <p:sldId id="257" r:id="rId29"/>
  </p:sldIdLst>
  <p:sldSz cx="9144000" cy="5143500" type="screen16x9"/>
  <p:notesSz cx="6934200" cy="9220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44">
          <p15:clr>
            <a:srgbClr val="A4A3A4"/>
          </p15:clr>
        </p15:guide>
        <p15:guide id="2" pos="11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110">
          <p15:clr>
            <a:srgbClr val="A4A3A4"/>
          </p15:clr>
        </p15:guide>
        <p15:guide id="2" pos="4180">
          <p15:clr>
            <a:srgbClr val="A4A3A4"/>
          </p15:clr>
        </p15:guide>
        <p15:guide id="3" pos="18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001F"/>
    <a:srgbClr val="008881"/>
    <a:srgbClr val="33928A"/>
    <a:srgbClr val="00786E"/>
    <a:srgbClr val="7F6BE8"/>
    <a:srgbClr val="3C8904"/>
    <a:srgbClr val="860049"/>
    <a:srgbClr val="31FFFE"/>
    <a:srgbClr val="C38912"/>
    <a:srgbClr val="1C7B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49" autoAdjust="0"/>
    <p:restoredTop sz="82892" autoAdjust="0"/>
  </p:normalViewPr>
  <p:slideViewPr>
    <p:cSldViewPr snapToGrid="0" showGuides="1">
      <p:cViewPr>
        <p:scale>
          <a:sx n="100" d="100"/>
          <a:sy n="100" d="100"/>
        </p:scale>
        <p:origin x="-448" y="-80"/>
      </p:cViewPr>
      <p:guideLst>
        <p:guide orient="horz" pos="1044"/>
        <p:guide pos="1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08" d="100"/>
          <a:sy n="108" d="100"/>
        </p:scale>
        <p:origin x="-4192" y="-112"/>
      </p:cViewPr>
      <p:guideLst>
        <p:guide orient="horz" pos="110"/>
        <p:guide pos="4180"/>
        <p:guide pos="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56BB7-BC23-6641-8962-4EEB07688CFD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1B50A-A426-EC42-8790-06BDAD5EE583}">
      <dgm:prSet phldrT="[Text]"/>
      <dgm:spPr/>
      <dgm:t>
        <a:bodyPr/>
        <a:lstStyle/>
        <a:p>
          <a:r>
            <a:rPr lang="en-US" dirty="0" smtClean="0"/>
            <a:t>Monolith</a:t>
          </a:r>
          <a:endParaRPr lang="en-US" dirty="0"/>
        </a:p>
      </dgm:t>
    </dgm:pt>
    <dgm:pt modelId="{7488F6B0-FBFD-494B-AEA0-B6B3BBBEE060}" type="parTrans" cxnId="{32147BC5-60D8-B84B-B1F6-32EF73B9A973}">
      <dgm:prSet/>
      <dgm:spPr/>
      <dgm:t>
        <a:bodyPr/>
        <a:lstStyle/>
        <a:p>
          <a:endParaRPr lang="en-US"/>
        </a:p>
      </dgm:t>
    </dgm:pt>
    <dgm:pt modelId="{C2C6130C-3ED7-9A4E-A5C7-FD31AFBA2F23}" type="sibTrans" cxnId="{32147BC5-60D8-B84B-B1F6-32EF73B9A973}">
      <dgm:prSet/>
      <dgm:spPr/>
      <dgm:t>
        <a:bodyPr/>
        <a:lstStyle/>
        <a:p>
          <a:endParaRPr lang="en-US"/>
        </a:p>
      </dgm:t>
    </dgm:pt>
    <dgm:pt modelId="{B9313418-8306-3942-8E34-F2C5E7168187}">
      <dgm:prSet phldrT="[Text]"/>
      <dgm:spPr/>
      <dgm:t>
        <a:bodyPr/>
        <a:lstStyle/>
        <a:p>
          <a:r>
            <a:rPr lang="en-US" dirty="0" smtClean="0"/>
            <a:t>Micro- Monolith</a:t>
          </a:r>
          <a:endParaRPr lang="en-US" dirty="0"/>
        </a:p>
      </dgm:t>
    </dgm:pt>
    <dgm:pt modelId="{A49A2D5B-386A-454D-8368-8E42AF3AD4C3}" type="parTrans" cxnId="{EC4911AC-1674-3744-859F-96AB8A9A1680}">
      <dgm:prSet/>
      <dgm:spPr/>
      <dgm:t>
        <a:bodyPr/>
        <a:lstStyle/>
        <a:p>
          <a:endParaRPr lang="en-US"/>
        </a:p>
      </dgm:t>
    </dgm:pt>
    <dgm:pt modelId="{6A50E09A-B653-3040-9230-795B4D6790C7}" type="sibTrans" cxnId="{EC4911AC-1674-3744-859F-96AB8A9A1680}">
      <dgm:prSet/>
      <dgm:spPr/>
      <dgm:t>
        <a:bodyPr/>
        <a:lstStyle/>
        <a:p>
          <a:endParaRPr lang="en-US"/>
        </a:p>
      </dgm:t>
    </dgm:pt>
    <dgm:pt modelId="{EFDCF603-9367-544F-BF0C-FDDBB11D1F48}">
      <dgm:prSet phldrT="[Text]"/>
      <dgm:spPr/>
      <dgm:t>
        <a:bodyPr/>
        <a:lstStyle/>
        <a:p>
          <a:r>
            <a:rPr lang="en-US" dirty="0" smtClean="0"/>
            <a:t>Micro-Service</a:t>
          </a:r>
          <a:endParaRPr lang="en-US" dirty="0"/>
        </a:p>
      </dgm:t>
    </dgm:pt>
    <dgm:pt modelId="{8C2F3A77-B75B-9A4B-8076-4050F1C7AD1F}" type="parTrans" cxnId="{A7085301-D4A9-814A-8BFD-CBC11902138F}">
      <dgm:prSet/>
      <dgm:spPr/>
      <dgm:t>
        <a:bodyPr/>
        <a:lstStyle/>
        <a:p>
          <a:endParaRPr lang="en-US"/>
        </a:p>
      </dgm:t>
    </dgm:pt>
    <dgm:pt modelId="{8FCBC52A-4986-4A4D-B745-B9677200EB89}" type="sibTrans" cxnId="{A7085301-D4A9-814A-8BFD-CBC11902138F}">
      <dgm:prSet/>
      <dgm:spPr/>
      <dgm:t>
        <a:bodyPr/>
        <a:lstStyle/>
        <a:p>
          <a:endParaRPr lang="en-US"/>
        </a:p>
      </dgm:t>
    </dgm:pt>
    <dgm:pt modelId="{5BF9C8D7-6582-0A44-8B70-C5A088A51ED7}">
      <dgm:prSet phldrT="[Text]"/>
      <dgm:spPr/>
      <dgm:t>
        <a:bodyPr/>
        <a:lstStyle/>
        <a:p>
          <a:r>
            <a:rPr lang="en-US" dirty="0" smtClean="0"/>
            <a:t>Gateway</a:t>
          </a:r>
          <a:endParaRPr lang="en-US" dirty="0"/>
        </a:p>
      </dgm:t>
    </dgm:pt>
    <dgm:pt modelId="{2B6D04B8-F23E-5B44-A009-78747D8883C6}" type="parTrans" cxnId="{EA6BFBCB-5BF7-3748-BEB1-D3529D1701A2}">
      <dgm:prSet/>
      <dgm:spPr/>
      <dgm:t>
        <a:bodyPr/>
        <a:lstStyle/>
        <a:p>
          <a:endParaRPr lang="en-US"/>
        </a:p>
      </dgm:t>
    </dgm:pt>
    <dgm:pt modelId="{BD0CC7CB-FE59-5644-AF53-1F3BEA708232}" type="sibTrans" cxnId="{EA6BFBCB-5BF7-3748-BEB1-D3529D1701A2}">
      <dgm:prSet/>
      <dgm:spPr/>
      <dgm:t>
        <a:bodyPr/>
        <a:lstStyle/>
        <a:p>
          <a:endParaRPr lang="en-US"/>
        </a:p>
      </dgm:t>
    </dgm:pt>
    <dgm:pt modelId="{184E17CD-F38E-9840-9B01-DCE4EB92BCAC}">
      <dgm:prSet phldrT="[Text]"/>
      <dgm:spPr/>
      <dgm:t>
        <a:bodyPr/>
        <a:lstStyle/>
        <a:p>
          <a:r>
            <a:rPr lang="en-US" dirty="0" smtClean="0"/>
            <a:t>UI Composition</a:t>
          </a:r>
          <a:endParaRPr lang="en-US" dirty="0"/>
        </a:p>
      </dgm:t>
    </dgm:pt>
    <dgm:pt modelId="{618CA2D6-4144-C041-97AA-9B46AD802E34}" type="parTrans" cxnId="{7263CF69-D842-6E4D-8DBA-9B2444310213}">
      <dgm:prSet/>
      <dgm:spPr/>
      <dgm:t>
        <a:bodyPr/>
        <a:lstStyle/>
        <a:p>
          <a:endParaRPr lang="en-US"/>
        </a:p>
      </dgm:t>
    </dgm:pt>
    <dgm:pt modelId="{38D29B4D-5EB1-5346-9115-46D5A756E81D}" type="sibTrans" cxnId="{7263CF69-D842-6E4D-8DBA-9B2444310213}">
      <dgm:prSet/>
      <dgm:spPr/>
      <dgm:t>
        <a:bodyPr/>
        <a:lstStyle/>
        <a:p>
          <a:endParaRPr lang="en-US"/>
        </a:p>
      </dgm:t>
    </dgm:pt>
    <dgm:pt modelId="{37BD4DE8-0ED2-AC40-BFF2-CDA8B06C63D6}">
      <dgm:prSet phldrT="[Text]"/>
      <dgm:spPr/>
      <dgm:t>
        <a:bodyPr/>
        <a:lstStyle/>
        <a:p>
          <a:r>
            <a:rPr lang="en-US" dirty="0" smtClean="0"/>
            <a:t>N-tiered Composition</a:t>
          </a:r>
        </a:p>
      </dgm:t>
    </dgm:pt>
    <dgm:pt modelId="{A590E76D-C5F7-AA43-9F8C-1E5D3462497F}" type="parTrans" cxnId="{D4FC5F49-71E6-274E-AF2F-347D13B02D01}">
      <dgm:prSet/>
      <dgm:spPr/>
      <dgm:t>
        <a:bodyPr/>
        <a:lstStyle/>
        <a:p>
          <a:endParaRPr lang="en-US"/>
        </a:p>
      </dgm:t>
    </dgm:pt>
    <dgm:pt modelId="{5426E894-5061-8043-BEB9-F3C78111620D}" type="sibTrans" cxnId="{D4FC5F49-71E6-274E-AF2F-347D13B02D01}">
      <dgm:prSet/>
      <dgm:spPr/>
      <dgm:t>
        <a:bodyPr/>
        <a:lstStyle/>
        <a:p>
          <a:endParaRPr lang="en-US"/>
        </a:p>
      </dgm:t>
    </dgm:pt>
    <dgm:pt modelId="{1B8EFD17-2274-D249-8E94-27A9D72E298F}">
      <dgm:prSet phldrT="[Text]"/>
      <dgm:spPr/>
      <dgm:t>
        <a:bodyPr/>
        <a:lstStyle/>
        <a:p>
          <a:r>
            <a:rPr lang="en-US" dirty="0" smtClean="0"/>
            <a:t>Circuit- Breaker</a:t>
          </a:r>
        </a:p>
      </dgm:t>
    </dgm:pt>
    <dgm:pt modelId="{D425A31A-B8EC-FD46-ACA1-5A0C90AC3E92}" type="parTrans" cxnId="{F7E921BD-D213-E248-9D7E-6F3D38077C61}">
      <dgm:prSet/>
      <dgm:spPr/>
      <dgm:t>
        <a:bodyPr/>
        <a:lstStyle/>
        <a:p>
          <a:endParaRPr lang="en-US"/>
        </a:p>
      </dgm:t>
    </dgm:pt>
    <dgm:pt modelId="{5B949B4B-5797-C64E-8D63-7896929F6270}" type="sibTrans" cxnId="{F7E921BD-D213-E248-9D7E-6F3D38077C61}">
      <dgm:prSet/>
      <dgm:spPr/>
      <dgm:t>
        <a:bodyPr/>
        <a:lstStyle/>
        <a:p>
          <a:endParaRPr lang="en-US"/>
        </a:p>
      </dgm:t>
    </dgm:pt>
    <dgm:pt modelId="{10C75906-4615-0046-B402-9A2538EE7167}" type="pres">
      <dgm:prSet presAssocID="{ACA56BB7-BC23-6641-8962-4EEB07688CF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9309F2-C824-434C-8804-9D6F38E8CE94}" type="pres">
      <dgm:prSet presAssocID="{5FE1B50A-A426-EC42-8790-06BDAD5EE583}" presName="root1" presStyleCnt="0"/>
      <dgm:spPr/>
    </dgm:pt>
    <dgm:pt modelId="{2D0268CC-0F91-054A-9D5C-B8F2F9C5898F}" type="pres">
      <dgm:prSet presAssocID="{5FE1B50A-A426-EC42-8790-06BDAD5EE583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9F4421-8839-744B-8D05-EA9233F9BDE1}" type="pres">
      <dgm:prSet presAssocID="{5FE1B50A-A426-EC42-8790-06BDAD5EE583}" presName="level2hierChild" presStyleCnt="0"/>
      <dgm:spPr/>
    </dgm:pt>
    <dgm:pt modelId="{23BDB812-3BC4-F444-9E3A-D55F34AFA478}" type="pres">
      <dgm:prSet presAssocID="{A49A2D5B-386A-454D-8368-8E42AF3AD4C3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0C3FCC77-D441-DA42-A32F-F51D40EA8D6E}" type="pres">
      <dgm:prSet presAssocID="{A49A2D5B-386A-454D-8368-8E42AF3AD4C3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9ACA053-F69B-B245-858B-C1EE2CC2C2A6}" type="pres">
      <dgm:prSet presAssocID="{B9313418-8306-3942-8E34-F2C5E7168187}" presName="root2" presStyleCnt="0"/>
      <dgm:spPr/>
    </dgm:pt>
    <dgm:pt modelId="{7D10555F-DFBA-B345-A790-537956A57778}" type="pres">
      <dgm:prSet presAssocID="{B9313418-8306-3942-8E34-F2C5E7168187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89334F-5DA4-3444-A664-0B9125E9E687}" type="pres">
      <dgm:prSet presAssocID="{B9313418-8306-3942-8E34-F2C5E7168187}" presName="level3hierChild" presStyleCnt="0"/>
      <dgm:spPr/>
    </dgm:pt>
    <dgm:pt modelId="{8FD1ECFD-F62B-2948-87F9-1081FB152FD9}" type="pres">
      <dgm:prSet presAssocID="{8C2F3A77-B75B-9A4B-8076-4050F1C7AD1F}" presName="conn2-1" presStyleLbl="parChTrans1D3" presStyleIdx="0" presStyleCnt="4"/>
      <dgm:spPr/>
      <dgm:t>
        <a:bodyPr/>
        <a:lstStyle/>
        <a:p>
          <a:endParaRPr lang="en-US"/>
        </a:p>
      </dgm:t>
    </dgm:pt>
    <dgm:pt modelId="{463675E6-7ED1-E849-AF54-8AE8CDCB0B66}" type="pres">
      <dgm:prSet presAssocID="{8C2F3A77-B75B-9A4B-8076-4050F1C7AD1F}" presName="connTx" presStyleLbl="parChTrans1D3" presStyleIdx="0" presStyleCnt="4"/>
      <dgm:spPr/>
      <dgm:t>
        <a:bodyPr/>
        <a:lstStyle/>
        <a:p>
          <a:endParaRPr lang="en-US"/>
        </a:p>
      </dgm:t>
    </dgm:pt>
    <dgm:pt modelId="{21C3BED4-584F-1641-A152-7DECA4178E20}" type="pres">
      <dgm:prSet presAssocID="{EFDCF603-9367-544F-BF0C-FDDBB11D1F48}" presName="root2" presStyleCnt="0"/>
      <dgm:spPr/>
    </dgm:pt>
    <dgm:pt modelId="{B37A93A8-8786-894B-BCEC-FB5724179C75}" type="pres">
      <dgm:prSet presAssocID="{EFDCF603-9367-544F-BF0C-FDDBB11D1F48}" presName="LevelTwoTextNode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8D1AAA-99CA-944B-8E7A-5931300A45A9}" type="pres">
      <dgm:prSet presAssocID="{EFDCF603-9367-544F-BF0C-FDDBB11D1F48}" presName="level3hierChild" presStyleCnt="0"/>
      <dgm:spPr/>
    </dgm:pt>
    <dgm:pt modelId="{DFBB1370-EDA4-9C49-BEBE-1A38FC387624}" type="pres">
      <dgm:prSet presAssocID="{2B6D04B8-F23E-5B44-A009-78747D8883C6}" presName="conn2-1" presStyleLbl="parChTrans1D3" presStyleIdx="1" presStyleCnt="4"/>
      <dgm:spPr/>
      <dgm:t>
        <a:bodyPr/>
        <a:lstStyle/>
        <a:p>
          <a:endParaRPr lang="en-US"/>
        </a:p>
      </dgm:t>
    </dgm:pt>
    <dgm:pt modelId="{09219E12-7C33-0E42-A9B8-C6A0F817A81C}" type="pres">
      <dgm:prSet presAssocID="{2B6D04B8-F23E-5B44-A009-78747D8883C6}" presName="connTx" presStyleLbl="parChTrans1D3" presStyleIdx="1" presStyleCnt="4"/>
      <dgm:spPr/>
      <dgm:t>
        <a:bodyPr/>
        <a:lstStyle/>
        <a:p>
          <a:endParaRPr lang="en-US"/>
        </a:p>
      </dgm:t>
    </dgm:pt>
    <dgm:pt modelId="{55BBB781-AAFC-5E45-860B-A2ABD797CCB3}" type="pres">
      <dgm:prSet presAssocID="{5BF9C8D7-6582-0A44-8B70-C5A088A51ED7}" presName="root2" presStyleCnt="0"/>
      <dgm:spPr/>
    </dgm:pt>
    <dgm:pt modelId="{F8CA929E-BD5D-AE42-8650-8BBDA2680103}" type="pres">
      <dgm:prSet presAssocID="{5BF9C8D7-6582-0A44-8B70-C5A088A51ED7}" presName="LevelTwoTextNod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4391043-F739-3F47-9708-8EEF16675914}" type="pres">
      <dgm:prSet presAssocID="{5BF9C8D7-6582-0A44-8B70-C5A088A51ED7}" presName="level3hierChild" presStyleCnt="0"/>
      <dgm:spPr/>
    </dgm:pt>
    <dgm:pt modelId="{5CB69E54-1E1F-F74D-B8CC-0F6C3FB20DB3}" type="pres">
      <dgm:prSet presAssocID="{618CA2D6-4144-C041-97AA-9B46AD802E34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0046FE5E-33DD-6B4E-B4E6-04CC35E8A9E9}" type="pres">
      <dgm:prSet presAssocID="{618CA2D6-4144-C041-97AA-9B46AD802E34}" presName="connTx" presStyleLbl="parChTrans1D2" presStyleIdx="1" presStyleCnt="2"/>
      <dgm:spPr/>
      <dgm:t>
        <a:bodyPr/>
        <a:lstStyle/>
        <a:p>
          <a:endParaRPr lang="en-US"/>
        </a:p>
      </dgm:t>
    </dgm:pt>
    <dgm:pt modelId="{A570CB2F-0080-9F4F-BCBC-9273AAE96FE8}" type="pres">
      <dgm:prSet presAssocID="{184E17CD-F38E-9840-9B01-DCE4EB92BCAC}" presName="root2" presStyleCnt="0"/>
      <dgm:spPr/>
    </dgm:pt>
    <dgm:pt modelId="{4C0DAD22-7CB4-6E41-A660-9B6704BEE710}" type="pres">
      <dgm:prSet presAssocID="{184E17CD-F38E-9840-9B01-DCE4EB92BCAC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213B92-387C-0346-9755-D29C560A2090}" type="pres">
      <dgm:prSet presAssocID="{184E17CD-F38E-9840-9B01-DCE4EB92BCAC}" presName="level3hierChild" presStyleCnt="0"/>
      <dgm:spPr/>
    </dgm:pt>
    <dgm:pt modelId="{7C6D52B4-90C3-DD46-9BBF-211CBB3C8358}" type="pres">
      <dgm:prSet presAssocID="{A590E76D-C5F7-AA43-9F8C-1E5D3462497F}" presName="conn2-1" presStyleLbl="parChTrans1D3" presStyleIdx="2" presStyleCnt="4"/>
      <dgm:spPr/>
      <dgm:t>
        <a:bodyPr/>
        <a:lstStyle/>
        <a:p>
          <a:endParaRPr lang="en-US"/>
        </a:p>
      </dgm:t>
    </dgm:pt>
    <dgm:pt modelId="{EE3D5823-77C3-7E4C-8695-4E583CAD2CC6}" type="pres">
      <dgm:prSet presAssocID="{A590E76D-C5F7-AA43-9F8C-1E5D3462497F}" presName="connTx" presStyleLbl="parChTrans1D3" presStyleIdx="2" presStyleCnt="4"/>
      <dgm:spPr/>
      <dgm:t>
        <a:bodyPr/>
        <a:lstStyle/>
        <a:p>
          <a:endParaRPr lang="en-US"/>
        </a:p>
      </dgm:t>
    </dgm:pt>
    <dgm:pt modelId="{37FDBBF4-E7E5-7A40-8EB2-C2C44AF72A77}" type="pres">
      <dgm:prSet presAssocID="{37BD4DE8-0ED2-AC40-BFF2-CDA8B06C63D6}" presName="root2" presStyleCnt="0"/>
      <dgm:spPr/>
    </dgm:pt>
    <dgm:pt modelId="{E47F502D-8B08-004D-9A3C-C35FBF060C7D}" type="pres">
      <dgm:prSet presAssocID="{37BD4DE8-0ED2-AC40-BFF2-CDA8B06C63D6}" presName="LevelTwoTextNod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65F4662-F7B5-CA44-BEC5-AAA392D893EE}" type="pres">
      <dgm:prSet presAssocID="{37BD4DE8-0ED2-AC40-BFF2-CDA8B06C63D6}" presName="level3hierChild" presStyleCnt="0"/>
      <dgm:spPr/>
    </dgm:pt>
    <dgm:pt modelId="{CC616107-2B94-3440-B96D-7707B2777E52}" type="pres">
      <dgm:prSet presAssocID="{D425A31A-B8EC-FD46-ACA1-5A0C90AC3E92}" presName="conn2-1" presStyleLbl="parChTrans1D3" presStyleIdx="3" presStyleCnt="4"/>
      <dgm:spPr/>
      <dgm:t>
        <a:bodyPr/>
        <a:lstStyle/>
        <a:p>
          <a:endParaRPr lang="en-US"/>
        </a:p>
      </dgm:t>
    </dgm:pt>
    <dgm:pt modelId="{AD02A489-BAA6-A04C-9281-5FDB1D3B6738}" type="pres">
      <dgm:prSet presAssocID="{D425A31A-B8EC-FD46-ACA1-5A0C90AC3E92}" presName="connTx" presStyleLbl="parChTrans1D3" presStyleIdx="3" presStyleCnt="4"/>
      <dgm:spPr/>
      <dgm:t>
        <a:bodyPr/>
        <a:lstStyle/>
        <a:p>
          <a:endParaRPr lang="en-US"/>
        </a:p>
      </dgm:t>
    </dgm:pt>
    <dgm:pt modelId="{E581DACC-33E2-D74E-B3E8-EB7ECD432B5F}" type="pres">
      <dgm:prSet presAssocID="{1B8EFD17-2274-D249-8E94-27A9D72E298F}" presName="root2" presStyleCnt="0"/>
      <dgm:spPr/>
    </dgm:pt>
    <dgm:pt modelId="{E980FD18-B7B8-424F-8B7A-BE238B44CB5D}" type="pres">
      <dgm:prSet presAssocID="{1B8EFD17-2274-D249-8E94-27A9D72E298F}" presName="LevelTwoTextNod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6D758-4C65-E640-8756-EA7966A18457}" type="pres">
      <dgm:prSet presAssocID="{1B8EFD17-2274-D249-8E94-27A9D72E298F}" presName="level3hierChild" presStyleCnt="0"/>
      <dgm:spPr/>
    </dgm:pt>
  </dgm:ptLst>
  <dgm:cxnLst>
    <dgm:cxn modelId="{702AC068-C0A2-D145-BA74-A84E737958F0}" type="presOf" srcId="{37BD4DE8-0ED2-AC40-BFF2-CDA8B06C63D6}" destId="{E47F502D-8B08-004D-9A3C-C35FBF060C7D}" srcOrd="0" destOrd="0" presId="urn:microsoft.com/office/officeart/2005/8/layout/hierarchy2"/>
    <dgm:cxn modelId="{A7085301-D4A9-814A-8BFD-CBC11902138F}" srcId="{B9313418-8306-3942-8E34-F2C5E7168187}" destId="{EFDCF603-9367-544F-BF0C-FDDBB11D1F48}" srcOrd="0" destOrd="0" parTransId="{8C2F3A77-B75B-9A4B-8076-4050F1C7AD1F}" sibTransId="{8FCBC52A-4986-4A4D-B745-B9677200EB89}"/>
    <dgm:cxn modelId="{4A3025E5-7F3C-F44B-9F6E-6943F8CB4568}" type="presOf" srcId="{D425A31A-B8EC-FD46-ACA1-5A0C90AC3E92}" destId="{CC616107-2B94-3440-B96D-7707B2777E52}" srcOrd="0" destOrd="0" presId="urn:microsoft.com/office/officeart/2005/8/layout/hierarchy2"/>
    <dgm:cxn modelId="{7263CF69-D842-6E4D-8DBA-9B2444310213}" srcId="{5FE1B50A-A426-EC42-8790-06BDAD5EE583}" destId="{184E17CD-F38E-9840-9B01-DCE4EB92BCAC}" srcOrd="1" destOrd="0" parTransId="{618CA2D6-4144-C041-97AA-9B46AD802E34}" sibTransId="{38D29B4D-5EB1-5346-9115-46D5A756E81D}"/>
    <dgm:cxn modelId="{7A4043E8-6ACE-024D-AE40-A5B3DDF94F12}" type="presOf" srcId="{8C2F3A77-B75B-9A4B-8076-4050F1C7AD1F}" destId="{463675E6-7ED1-E849-AF54-8AE8CDCB0B66}" srcOrd="1" destOrd="0" presId="urn:microsoft.com/office/officeart/2005/8/layout/hierarchy2"/>
    <dgm:cxn modelId="{A94268AC-B972-A242-AF04-FF2F75EA2340}" type="presOf" srcId="{2B6D04B8-F23E-5B44-A009-78747D8883C6}" destId="{09219E12-7C33-0E42-A9B8-C6A0F817A81C}" srcOrd="1" destOrd="0" presId="urn:microsoft.com/office/officeart/2005/8/layout/hierarchy2"/>
    <dgm:cxn modelId="{0B64646A-AC82-9940-B065-347F0A8EF8E9}" type="presOf" srcId="{184E17CD-F38E-9840-9B01-DCE4EB92BCAC}" destId="{4C0DAD22-7CB4-6E41-A660-9B6704BEE710}" srcOrd="0" destOrd="0" presId="urn:microsoft.com/office/officeart/2005/8/layout/hierarchy2"/>
    <dgm:cxn modelId="{F7E921BD-D213-E248-9D7E-6F3D38077C61}" srcId="{184E17CD-F38E-9840-9B01-DCE4EB92BCAC}" destId="{1B8EFD17-2274-D249-8E94-27A9D72E298F}" srcOrd="1" destOrd="0" parTransId="{D425A31A-B8EC-FD46-ACA1-5A0C90AC3E92}" sibTransId="{5B949B4B-5797-C64E-8D63-7896929F6270}"/>
    <dgm:cxn modelId="{C7AA9AE8-AF52-0F48-A5DB-0A2628B15C3C}" type="presOf" srcId="{A49A2D5B-386A-454D-8368-8E42AF3AD4C3}" destId="{0C3FCC77-D441-DA42-A32F-F51D40EA8D6E}" srcOrd="1" destOrd="0" presId="urn:microsoft.com/office/officeart/2005/8/layout/hierarchy2"/>
    <dgm:cxn modelId="{C335A114-755A-F949-8311-F70D8F965FA9}" type="presOf" srcId="{2B6D04B8-F23E-5B44-A009-78747D8883C6}" destId="{DFBB1370-EDA4-9C49-BEBE-1A38FC387624}" srcOrd="0" destOrd="0" presId="urn:microsoft.com/office/officeart/2005/8/layout/hierarchy2"/>
    <dgm:cxn modelId="{CD3C402B-9390-6443-A9B1-CD551C1429CA}" type="presOf" srcId="{5BF9C8D7-6582-0A44-8B70-C5A088A51ED7}" destId="{F8CA929E-BD5D-AE42-8650-8BBDA2680103}" srcOrd="0" destOrd="0" presId="urn:microsoft.com/office/officeart/2005/8/layout/hierarchy2"/>
    <dgm:cxn modelId="{D4FC5F49-71E6-274E-AF2F-347D13B02D01}" srcId="{184E17CD-F38E-9840-9B01-DCE4EB92BCAC}" destId="{37BD4DE8-0ED2-AC40-BFF2-CDA8B06C63D6}" srcOrd="0" destOrd="0" parTransId="{A590E76D-C5F7-AA43-9F8C-1E5D3462497F}" sibTransId="{5426E894-5061-8043-BEB9-F3C78111620D}"/>
    <dgm:cxn modelId="{5B9E8AC8-DC9A-0F42-BA5A-55D7538CFF30}" type="presOf" srcId="{A590E76D-C5F7-AA43-9F8C-1E5D3462497F}" destId="{7C6D52B4-90C3-DD46-9BBF-211CBB3C8358}" srcOrd="0" destOrd="0" presId="urn:microsoft.com/office/officeart/2005/8/layout/hierarchy2"/>
    <dgm:cxn modelId="{668279F0-6254-AE49-BC4C-0D429E63CDFB}" type="presOf" srcId="{D425A31A-B8EC-FD46-ACA1-5A0C90AC3E92}" destId="{AD02A489-BAA6-A04C-9281-5FDB1D3B6738}" srcOrd="1" destOrd="0" presId="urn:microsoft.com/office/officeart/2005/8/layout/hierarchy2"/>
    <dgm:cxn modelId="{ADB3E616-A878-AA4F-A442-7F7EB5D5DC31}" type="presOf" srcId="{A49A2D5B-386A-454D-8368-8E42AF3AD4C3}" destId="{23BDB812-3BC4-F444-9E3A-D55F34AFA478}" srcOrd="0" destOrd="0" presId="urn:microsoft.com/office/officeart/2005/8/layout/hierarchy2"/>
    <dgm:cxn modelId="{698FFCDA-0CFE-EE4B-9A26-CDD4E6835EFD}" type="presOf" srcId="{8C2F3A77-B75B-9A4B-8076-4050F1C7AD1F}" destId="{8FD1ECFD-F62B-2948-87F9-1081FB152FD9}" srcOrd="0" destOrd="0" presId="urn:microsoft.com/office/officeart/2005/8/layout/hierarchy2"/>
    <dgm:cxn modelId="{EA6BFBCB-5BF7-3748-BEB1-D3529D1701A2}" srcId="{B9313418-8306-3942-8E34-F2C5E7168187}" destId="{5BF9C8D7-6582-0A44-8B70-C5A088A51ED7}" srcOrd="1" destOrd="0" parTransId="{2B6D04B8-F23E-5B44-A009-78747D8883C6}" sibTransId="{BD0CC7CB-FE59-5644-AF53-1F3BEA708232}"/>
    <dgm:cxn modelId="{EC4911AC-1674-3744-859F-96AB8A9A1680}" srcId="{5FE1B50A-A426-EC42-8790-06BDAD5EE583}" destId="{B9313418-8306-3942-8E34-F2C5E7168187}" srcOrd="0" destOrd="0" parTransId="{A49A2D5B-386A-454D-8368-8E42AF3AD4C3}" sibTransId="{6A50E09A-B653-3040-9230-795B4D6790C7}"/>
    <dgm:cxn modelId="{9A10CD8C-0ED4-C346-BF58-0495D5CE8ED7}" type="presOf" srcId="{618CA2D6-4144-C041-97AA-9B46AD802E34}" destId="{0046FE5E-33DD-6B4E-B4E6-04CC35E8A9E9}" srcOrd="1" destOrd="0" presId="urn:microsoft.com/office/officeart/2005/8/layout/hierarchy2"/>
    <dgm:cxn modelId="{F1920028-5F37-4046-8B29-32517CA05CB1}" type="presOf" srcId="{B9313418-8306-3942-8E34-F2C5E7168187}" destId="{7D10555F-DFBA-B345-A790-537956A57778}" srcOrd="0" destOrd="0" presId="urn:microsoft.com/office/officeart/2005/8/layout/hierarchy2"/>
    <dgm:cxn modelId="{54A302CF-3CB0-354C-978A-193AB9214227}" type="presOf" srcId="{ACA56BB7-BC23-6641-8962-4EEB07688CFD}" destId="{10C75906-4615-0046-B402-9A2538EE7167}" srcOrd="0" destOrd="0" presId="urn:microsoft.com/office/officeart/2005/8/layout/hierarchy2"/>
    <dgm:cxn modelId="{DB79A7FA-4FB8-0749-A52A-772167E23DD3}" type="presOf" srcId="{1B8EFD17-2274-D249-8E94-27A9D72E298F}" destId="{E980FD18-B7B8-424F-8B7A-BE238B44CB5D}" srcOrd="0" destOrd="0" presId="urn:microsoft.com/office/officeart/2005/8/layout/hierarchy2"/>
    <dgm:cxn modelId="{F9EC42AC-B861-C743-BAC2-41FFD0522A7F}" type="presOf" srcId="{A590E76D-C5F7-AA43-9F8C-1E5D3462497F}" destId="{EE3D5823-77C3-7E4C-8695-4E583CAD2CC6}" srcOrd="1" destOrd="0" presId="urn:microsoft.com/office/officeart/2005/8/layout/hierarchy2"/>
    <dgm:cxn modelId="{B12DC2C7-6D9C-3E47-9CD4-14925EFFE553}" type="presOf" srcId="{5FE1B50A-A426-EC42-8790-06BDAD5EE583}" destId="{2D0268CC-0F91-054A-9D5C-B8F2F9C5898F}" srcOrd="0" destOrd="0" presId="urn:microsoft.com/office/officeart/2005/8/layout/hierarchy2"/>
    <dgm:cxn modelId="{D1193665-F967-A94E-97C9-07E83ECEA63E}" type="presOf" srcId="{EFDCF603-9367-544F-BF0C-FDDBB11D1F48}" destId="{B37A93A8-8786-894B-BCEC-FB5724179C75}" srcOrd="0" destOrd="0" presId="urn:microsoft.com/office/officeart/2005/8/layout/hierarchy2"/>
    <dgm:cxn modelId="{32147BC5-60D8-B84B-B1F6-32EF73B9A973}" srcId="{ACA56BB7-BC23-6641-8962-4EEB07688CFD}" destId="{5FE1B50A-A426-EC42-8790-06BDAD5EE583}" srcOrd="0" destOrd="0" parTransId="{7488F6B0-FBFD-494B-AEA0-B6B3BBBEE060}" sibTransId="{C2C6130C-3ED7-9A4E-A5C7-FD31AFBA2F23}"/>
    <dgm:cxn modelId="{EE57DE64-5811-8C4A-AAB9-751969963DE2}" type="presOf" srcId="{618CA2D6-4144-C041-97AA-9B46AD802E34}" destId="{5CB69E54-1E1F-F74D-B8CC-0F6C3FB20DB3}" srcOrd="0" destOrd="0" presId="urn:microsoft.com/office/officeart/2005/8/layout/hierarchy2"/>
    <dgm:cxn modelId="{1B8CCC64-E226-0841-93AA-5CB73A1FD308}" type="presParOf" srcId="{10C75906-4615-0046-B402-9A2538EE7167}" destId="{179309F2-C824-434C-8804-9D6F38E8CE94}" srcOrd="0" destOrd="0" presId="urn:microsoft.com/office/officeart/2005/8/layout/hierarchy2"/>
    <dgm:cxn modelId="{BEC4BE77-7D22-554D-9AA2-1DA9E627A0FB}" type="presParOf" srcId="{179309F2-C824-434C-8804-9D6F38E8CE94}" destId="{2D0268CC-0F91-054A-9D5C-B8F2F9C5898F}" srcOrd="0" destOrd="0" presId="urn:microsoft.com/office/officeart/2005/8/layout/hierarchy2"/>
    <dgm:cxn modelId="{3A56220B-CC17-2245-9A24-F20B58F62C73}" type="presParOf" srcId="{179309F2-C824-434C-8804-9D6F38E8CE94}" destId="{D29F4421-8839-744B-8D05-EA9233F9BDE1}" srcOrd="1" destOrd="0" presId="urn:microsoft.com/office/officeart/2005/8/layout/hierarchy2"/>
    <dgm:cxn modelId="{AE052390-9BE2-5E4E-A6D9-89D0EDB39E32}" type="presParOf" srcId="{D29F4421-8839-744B-8D05-EA9233F9BDE1}" destId="{23BDB812-3BC4-F444-9E3A-D55F34AFA478}" srcOrd="0" destOrd="0" presId="urn:microsoft.com/office/officeart/2005/8/layout/hierarchy2"/>
    <dgm:cxn modelId="{39E506A5-E0DA-6D46-A6F6-F12BA7E2402F}" type="presParOf" srcId="{23BDB812-3BC4-F444-9E3A-D55F34AFA478}" destId="{0C3FCC77-D441-DA42-A32F-F51D40EA8D6E}" srcOrd="0" destOrd="0" presId="urn:microsoft.com/office/officeart/2005/8/layout/hierarchy2"/>
    <dgm:cxn modelId="{B3E1DA9B-AC01-4243-9AD2-648D0158A0D9}" type="presParOf" srcId="{D29F4421-8839-744B-8D05-EA9233F9BDE1}" destId="{D9ACA053-F69B-B245-858B-C1EE2CC2C2A6}" srcOrd="1" destOrd="0" presId="urn:microsoft.com/office/officeart/2005/8/layout/hierarchy2"/>
    <dgm:cxn modelId="{719A2E3A-8710-7147-8CFE-B6545EF4966C}" type="presParOf" srcId="{D9ACA053-F69B-B245-858B-C1EE2CC2C2A6}" destId="{7D10555F-DFBA-B345-A790-537956A57778}" srcOrd="0" destOrd="0" presId="urn:microsoft.com/office/officeart/2005/8/layout/hierarchy2"/>
    <dgm:cxn modelId="{39C27928-735C-6349-9633-160FB15FD113}" type="presParOf" srcId="{D9ACA053-F69B-B245-858B-C1EE2CC2C2A6}" destId="{6189334F-5DA4-3444-A664-0B9125E9E687}" srcOrd="1" destOrd="0" presId="urn:microsoft.com/office/officeart/2005/8/layout/hierarchy2"/>
    <dgm:cxn modelId="{22BFA960-76F5-9840-A12F-99F478D4113B}" type="presParOf" srcId="{6189334F-5DA4-3444-A664-0B9125E9E687}" destId="{8FD1ECFD-F62B-2948-87F9-1081FB152FD9}" srcOrd="0" destOrd="0" presId="urn:microsoft.com/office/officeart/2005/8/layout/hierarchy2"/>
    <dgm:cxn modelId="{30E7363E-5EF6-9A4D-BA0E-30E3E8A2DF02}" type="presParOf" srcId="{8FD1ECFD-F62B-2948-87F9-1081FB152FD9}" destId="{463675E6-7ED1-E849-AF54-8AE8CDCB0B66}" srcOrd="0" destOrd="0" presId="urn:microsoft.com/office/officeart/2005/8/layout/hierarchy2"/>
    <dgm:cxn modelId="{5B8FAFE6-4F1F-2D43-9A79-273E9641A9A9}" type="presParOf" srcId="{6189334F-5DA4-3444-A664-0B9125E9E687}" destId="{21C3BED4-584F-1641-A152-7DECA4178E20}" srcOrd="1" destOrd="0" presId="urn:microsoft.com/office/officeart/2005/8/layout/hierarchy2"/>
    <dgm:cxn modelId="{EFB83CAA-F8AF-2949-BD1B-5E1D5110E334}" type="presParOf" srcId="{21C3BED4-584F-1641-A152-7DECA4178E20}" destId="{B37A93A8-8786-894B-BCEC-FB5724179C75}" srcOrd="0" destOrd="0" presId="urn:microsoft.com/office/officeart/2005/8/layout/hierarchy2"/>
    <dgm:cxn modelId="{61DC404F-7926-2D42-BFDF-4AFF6779D1C8}" type="presParOf" srcId="{21C3BED4-584F-1641-A152-7DECA4178E20}" destId="{358D1AAA-99CA-944B-8E7A-5931300A45A9}" srcOrd="1" destOrd="0" presId="urn:microsoft.com/office/officeart/2005/8/layout/hierarchy2"/>
    <dgm:cxn modelId="{00B8BCF2-FD05-8A47-B1B4-4CBCF5210B00}" type="presParOf" srcId="{6189334F-5DA4-3444-A664-0B9125E9E687}" destId="{DFBB1370-EDA4-9C49-BEBE-1A38FC387624}" srcOrd="2" destOrd="0" presId="urn:microsoft.com/office/officeart/2005/8/layout/hierarchy2"/>
    <dgm:cxn modelId="{3E2C72A9-437C-144F-BB40-EFEE829EA5BE}" type="presParOf" srcId="{DFBB1370-EDA4-9C49-BEBE-1A38FC387624}" destId="{09219E12-7C33-0E42-A9B8-C6A0F817A81C}" srcOrd="0" destOrd="0" presId="urn:microsoft.com/office/officeart/2005/8/layout/hierarchy2"/>
    <dgm:cxn modelId="{0BA6E4A2-5C00-184B-8836-35A427E02D11}" type="presParOf" srcId="{6189334F-5DA4-3444-A664-0B9125E9E687}" destId="{55BBB781-AAFC-5E45-860B-A2ABD797CCB3}" srcOrd="3" destOrd="0" presId="urn:microsoft.com/office/officeart/2005/8/layout/hierarchy2"/>
    <dgm:cxn modelId="{F5550147-26C7-9D49-B972-3D8036602C6D}" type="presParOf" srcId="{55BBB781-AAFC-5E45-860B-A2ABD797CCB3}" destId="{F8CA929E-BD5D-AE42-8650-8BBDA2680103}" srcOrd="0" destOrd="0" presId="urn:microsoft.com/office/officeart/2005/8/layout/hierarchy2"/>
    <dgm:cxn modelId="{423B32EB-B8AB-BE42-9452-1E7FF427745B}" type="presParOf" srcId="{55BBB781-AAFC-5E45-860B-A2ABD797CCB3}" destId="{B4391043-F739-3F47-9708-8EEF16675914}" srcOrd="1" destOrd="0" presId="urn:microsoft.com/office/officeart/2005/8/layout/hierarchy2"/>
    <dgm:cxn modelId="{50457CD8-4AF0-814B-8A7A-56B7988993DF}" type="presParOf" srcId="{D29F4421-8839-744B-8D05-EA9233F9BDE1}" destId="{5CB69E54-1E1F-F74D-B8CC-0F6C3FB20DB3}" srcOrd="2" destOrd="0" presId="urn:microsoft.com/office/officeart/2005/8/layout/hierarchy2"/>
    <dgm:cxn modelId="{6EC8B811-7366-CA45-BC2F-99361152D534}" type="presParOf" srcId="{5CB69E54-1E1F-F74D-B8CC-0F6C3FB20DB3}" destId="{0046FE5E-33DD-6B4E-B4E6-04CC35E8A9E9}" srcOrd="0" destOrd="0" presId="urn:microsoft.com/office/officeart/2005/8/layout/hierarchy2"/>
    <dgm:cxn modelId="{AFB6B83F-7D78-234F-B7F6-D850A478678D}" type="presParOf" srcId="{D29F4421-8839-744B-8D05-EA9233F9BDE1}" destId="{A570CB2F-0080-9F4F-BCBC-9273AAE96FE8}" srcOrd="3" destOrd="0" presId="urn:microsoft.com/office/officeart/2005/8/layout/hierarchy2"/>
    <dgm:cxn modelId="{C3553E82-5441-A44C-B90D-2BF879912B51}" type="presParOf" srcId="{A570CB2F-0080-9F4F-BCBC-9273AAE96FE8}" destId="{4C0DAD22-7CB4-6E41-A660-9B6704BEE710}" srcOrd="0" destOrd="0" presId="urn:microsoft.com/office/officeart/2005/8/layout/hierarchy2"/>
    <dgm:cxn modelId="{96B18A4A-A778-6D4E-9E12-461BC6829823}" type="presParOf" srcId="{A570CB2F-0080-9F4F-BCBC-9273AAE96FE8}" destId="{F7213B92-387C-0346-9755-D29C560A2090}" srcOrd="1" destOrd="0" presId="urn:microsoft.com/office/officeart/2005/8/layout/hierarchy2"/>
    <dgm:cxn modelId="{D5352714-C126-7F43-A6A4-46583490EE0A}" type="presParOf" srcId="{F7213B92-387C-0346-9755-D29C560A2090}" destId="{7C6D52B4-90C3-DD46-9BBF-211CBB3C8358}" srcOrd="0" destOrd="0" presId="urn:microsoft.com/office/officeart/2005/8/layout/hierarchy2"/>
    <dgm:cxn modelId="{66F1E8E5-3A4F-A845-8664-D912BE280DBD}" type="presParOf" srcId="{7C6D52B4-90C3-DD46-9BBF-211CBB3C8358}" destId="{EE3D5823-77C3-7E4C-8695-4E583CAD2CC6}" srcOrd="0" destOrd="0" presId="urn:microsoft.com/office/officeart/2005/8/layout/hierarchy2"/>
    <dgm:cxn modelId="{588B6663-A2AD-7547-842F-6294C5C99DD2}" type="presParOf" srcId="{F7213B92-387C-0346-9755-D29C560A2090}" destId="{37FDBBF4-E7E5-7A40-8EB2-C2C44AF72A77}" srcOrd="1" destOrd="0" presId="urn:microsoft.com/office/officeart/2005/8/layout/hierarchy2"/>
    <dgm:cxn modelId="{8A25FEA4-9A02-EA47-A8CA-7E7469AEF5FA}" type="presParOf" srcId="{37FDBBF4-E7E5-7A40-8EB2-C2C44AF72A77}" destId="{E47F502D-8B08-004D-9A3C-C35FBF060C7D}" srcOrd="0" destOrd="0" presId="urn:microsoft.com/office/officeart/2005/8/layout/hierarchy2"/>
    <dgm:cxn modelId="{469019BA-3DD8-B443-B81A-5728C50D913C}" type="presParOf" srcId="{37FDBBF4-E7E5-7A40-8EB2-C2C44AF72A77}" destId="{465F4662-F7B5-CA44-BEC5-AAA392D893EE}" srcOrd="1" destOrd="0" presId="urn:microsoft.com/office/officeart/2005/8/layout/hierarchy2"/>
    <dgm:cxn modelId="{C6CE2E00-FF7B-ED4A-BB91-50907CB884C4}" type="presParOf" srcId="{F7213B92-387C-0346-9755-D29C560A2090}" destId="{CC616107-2B94-3440-B96D-7707B2777E52}" srcOrd="2" destOrd="0" presId="urn:microsoft.com/office/officeart/2005/8/layout/hierarchy2"/>
    <dgm:cxn modelId="{22270910-7406-F341-8A3E-332818ABA53B}" type="presParOf" srcId="{CC616107-2B94-3440-B96D-7707B2777E52}" destId="{AD02A489-BAA6-A04C-9281-5FDB1D3B6738}" srcOrd="0" destOrd="0" presId="urn:microsoft.com/office/officeart/2005/8/layout/hierarchy2"/>
    <dgm:cxn modelId="{D18F234F-7948-7D43-93E0-440E593784CD}" type="presParOf" srcId="{F7213B92-387C-0346-9755-D29C560A2090}" destId="{E581DACC-33E2-D74E-B3E8-EB7ECD432B5F}" srcOrd="3" destOrd="0" presId="urn:microsoft.com/office/officeart/2005/8/layout/hierarchy2"/>
    <dgm:cxn modelId="{B10CDF4C-AA9A-3B42-B02E-6A0816E39CE5}" type="presParOf" srcId="{E581DACC-33E2-D74E-B3E8-EB7ECD432B5F}" destId="{E980FD18-B7B8-424F-8B7A-BE238B44CB5D}" srcOrd="0" destOrd="0" presId="urn:microsoft.com/office/officeart/2005/8/layout/hierarchy2"/>
    <dgm:cxn modelId="{E9FD43ED-82D5-2A4F-9CEC-982BDC969F09}" type="presParOf" srcId="{E581DACC-33E2-D74E-B3E8-EB7ECD432B5F}" destId="{FF56D758-4C65-E640-8756-EA7966A1845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0268CC-0F91-054A-9D5C-B8F2F9C5898F}">
      <dsp:nvSpPr>
        <dsp:cNvPr id="0" name=""/>
        <dsp:cNvSpPr/>
      </dsp:nvSpPr>
      <dsp:spPr>
        <a:xfrm>
          <a:off x="1587" y="1631156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Monolith</a:t>
          </a:r>
          <a:endParaRPr lang="en-US" sz="2100" kern="1200" dirty="0"/>
        </a:p>
      </dsp:txBody>
      <dsp:txXfrm>
        <a:off x="25068" y="1654637"/>
        <a:ext cx="1556412" cy="754725"/>
      </dsp:txXfrm>
    </dsp:sp>
    <dsp:sp modelId="{23BDB812-3BC4-F444-9E3A-D55F34AFA478}">
      <dsp:nvSpPr>
        <dsp:cNvPr id="0" name=""/>
        <dsp:cNvSpPr/>
      </dsp:nvSpPr>
      <dsp:spPr>
        <a:xfrm rot="18289469">
          <a:off x="1364098" y="1553275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7560" y="1542952"/>
        <a:ext cx="56153" cy="56153"/>
      </dsp:txXfrm>
    </dsp:sp>
    <dsp:sp modelId="{7D10555F-DFBA-B345-A790-537956A57778}">
      <dsp:nvSpPr>
        <dsp:cNvPr id="0" name=""/>
        <dsp:cNvSpPr/>
      </dsp:nvSpPr>
      <dsp:spPr>
        <a:xfrm>
          <a:off x="2246312" y="709215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Micro- Monolith</a:t>
          </a:r>
          <a:endParaRPr lang="en-US" sz="2100" kern="1200" dirty="0"/>
        </a:p>
      </dsp:txBody>
      <dsp:txXfrm>
        <a:off x="2269793" y="732696"/>
        <a:ext cx="1556412" cy="754725"/>
      </dsp:txXfrm>
    </dsp:sp>
    <dsp:sp modelId="{8FD1ECFD-F62B-2948-87F9-1081FB152FD9}">
      <dsp:nvSpPr>
        <dsp:cNvPr id="0" name=""/>
        <dsp:cNvSpPr/>
      </dsp:nvSpPr>
      <dsp:spPr>
        <a:xfrm rot="19457599">
          <a:off x="3775450" y="86182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859828"/>
        <a:ext cx="39491" cy="39491"/>
      </dsp:txXfrm>
    </dsp:sp>
    <dsp:sp modelId="{B37A93A8-8786-894B-BCEC-FB5724179C75}">
      <dsp:nvSpPr>
        <dsp:cNvPr id="0" name=""/>
        <dsp:cNvSpPr/>
      </dsp:nvSpPr>
      <dsp:spPr>
        <a:xfrm>
          <a:off x="4491037" y="248245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Micro-Service</a:t>
          </a:r>
          <a:endParaRPr lang="en-US" sz="2100" kern="1200" dirty="0"/>
        </a:p>
      </dsp:txBody>
      <dsp:txXfrm>
        <a:off x="4514518" y="271726"/>
        <a:ext cx="1556412" cy="754725"/>
      </dsp:txXfrm>
    </dsp:sp>
    <dsp:sp modelId="{DFBB1370-EDA4-9C49-BEBE-1A38FC387624}">
      <dsp:nvSpPr>
        <dsp:cNvPr id="0" name=""/>
        <dsp:cNvSpPr/>
      </dsp:nvSpPr>
      <dsp:spPr>
        <a:xfrm rot="2142401">
          <a:off x="3775450" y="1322790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1320798"/>
        <a:ext cx="39491" cy="39491"/>
      </dsp:txXfrm>
    </dsp:sp>
    <dsp:sp modelId="{F8CA929E-BD5D-AE42-8650-8BBDA2680103}">
      <dsp:nvSpPr>
        <dsp:cNvPr id="0" name=""/>
        <dsp:cNvSpPr/>
      </dsp:nvSpPr>
      <dsp:spPr>
        <a:xfrm>
          <a:off x="4491037" y="1170185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Gateway</a:t>
          </a:r>
          <a:endParaRPr lang="en-US" sz="2100" kern="1200" dirty="0"/>
        </a:p>
      </dsp:txBody>
      <dsp:txXfrm>
        <a:off x="4514518" y="1193666"/>
        <a:ext cx="1556412" cy="754725"/>
      </dsp:txXfrm>
    </dsp:sp>
    <dsp:sp modelId="{5CB69E54-1E1F-F74D-B8CC-0F6C3FB20DB3}">
      <dsp:nvSpPr>
        <dsp:cNvPr id="0" name=""/>
        <dsp:cNvSpPr/>
      </dsp:nvSpPr>
      <dsp:spPr>
        <a:xfrm rot="3310531">
          <a:off x="1364098" y="2475216"/>
          <a:ext cx="1123078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1123078" y="1775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897560" y="2464893"/>
        <a:ext cx="56153" cy="56153"/>
      </dsp:txXfrm>
    </dsp:sp>
    <dsp:sp modelId="{4C0DAD22-7CB4-6E41-A660-9B6704BEE710}">
      <dsp:nvSpPr>
        <dsp:cNvPr id="0" name=""/>
        <dsp:cNvSpPr/>
      </dsp:nvSpPr>
      <dsp:spPr>
        <a:xfrm>
          <a:off x="2246312" y="2553096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UI Composition</a:t>
          </a:r>
          <a:endParaRPr lang="en-US" sz="2100" kern="1200" dirty="0"/>
        </a:p>
      </dsp:txBody>
      <dsp:txXfrm>
        <a:off x="2269793" y="2576577"/>
        <a:ext cx="1556412" cy="754725"/>
      </dsp:txXfrm>
    </dsp:sp>
    <dsp:sp modelId="{7C6D52B4-90C3-DD46-9BBF-211CBB3C8358}">
      <dsp:nvSpPr>
        <dsp:cNvPr id="0" name=""/>
        <dsp:cNvSpPr/>
      </dsp:nvSpPr>
      <dsp:spPr>
        <a:xfrm rot="19457599">
          <a:off x="3775450" y="270570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2703709"/>
        <a:ext cx="39491" cy="39491"/>
      </dsp:txXfrm>
    </dsp:sp>
    <dsp:sp modelId="{E47F502D-8B08-004D-9A3C-C35FBF060C7D}">
      <dsp:nvSpPr>
        <dsp:cNvPr id="0" name=""/>
        <dsp:cNvSpPr/>
      </dsp:nvSpPr>
      <dsp:spPr>
        <a:xfrm>
          <a:off x="4491037" y="2092126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N-tiered Composition</a:t>
          </a:r>
        </a:p>
      </dsp:txBody>
      <dsp:txXfrm>
        <a:off x="4514518" y="2115607"/>
        <a:ext cx="1556412" cy="754725"/>
      </dsp:txXfrm>
    </dsp:sp>
    <dsp:sp modelId="{CC616107-2B94-3440-B96D-7707B2777E52}">
      <dsp:nvSpPr>
        <dsp:cNvPr id="0" name=""/>
        <dsp:cNvSpPr/>
      </dsp:nvSpPr>
      <dsp:spPr>
        <a:xfrm rot="2142401">
          <a:off x="3775450" y="3166671"/>
          <a:ext cx="789824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789824" y="1775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150616" y="3164680"/>
        <a:ext cx="39491" cy="39491"/>
      </dsp:txXfrm>
    </dsp:sp>
    <dsp:sp modelId="{E980FD18-B7B8-424F-8B7A-BE238B44CB5D}">
      <dsp:nvSpPr>
        <dsp:cNvPr id="0" name=""/>
        <dsp:cNvSpPr/>
      </dsp:nvSpPr>
      <dsp:spPr>
        <a:xfrm>
          <a:off x="4491037" y="3014067"/>
          <a:ext cx="1603374" cy="8016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Circuit- Breaker</a:t>
          </a:r>
        </a:p>
      </dsp:txBody>
      <dsp:txXfrm>
        <a:off x="4514518" y="3037548"/>
        <a:ext cx="1556412" cy="754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18288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306462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8775" y="692150"/>
            <a:ext cx="3733800" cy="2100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98450" y="2997200"/>
            <a:ext cx="6337300" cy="584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313853" y="8953500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14F65B6-1DED-4BB3-85B7-01A8FEA87DE0}" type="slidenum">
              <a:rPr lang="en-US" sz="800" smtClean="0">
                <a:latin typeface="Verdana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latin typeface="Verdana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8450" y="174625"/>
            <a:ext cx="63373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0" dirty="0" smtClean="0">
                <a:latin typeface="Verdana" pitchFamily="34" charset="0"/>
                <a:cs typeface="Arial" pitchFamily="34" charset="0"/>
              </a:rPr>
              <a:t>TITLE</a:t>
            </a:r>
          </a:p>
          <a:p>
            <a:pPr algn="ctr"/>
            <a:r>
              <a:rPr lang="en-US" sz="1000" i="0" dirty="0" smtClean="0">
                <a:latin typeface="Verdana" pitchFamily="34" charset="0"/>
                <a:cs typeface="Arial" pitchFamily="34" charset="0"/>
              </a:rPr>
              <a:t>Month Year</a:t>
            </a:r>
          </a:p>
        </p:txBody>
      </p:sp>
    </p:spTree>
    <p:extLst>
      <p:ext uri="{BB962C8B-B14F-4D97-AF65-F5344CB8AC3E}">
        <p14:creationId xmlns:p14="http://schemas.microsoft.com/office/powerpoint/2010/main" val="49502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200"/>
      </a:spcBef>
      <a:buFont typeface="Arial" pitchFamily="34" charset="0"/>
      <a:buNone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1pPr>
    <a:lvl2pPr marL="400050" indent="-174625" algn="l" defTabSz="914400" rtl="0" eaLnBrk="1" latinLnBrk="0" hangingPunct="1">
      <a:spcBef>
        <a:spcPts val="600"/>
      </a:spcBef>
      <a:buFont typeface="Wingdings" pitchFamily="2" charset="2"/>
      <a:buChar char="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2pPr>
    <a:lvl3pPr marL="576263" indent="-176213" algn="l" defTabSz="914400" rtl="0" eaLnBrk="1" latinLnBrk="0" hangingPunct="1">
      <a:spcBef>
        <a:spcPts val="600"/>
      </a:spcBef>
      <a:buFont typeface="Verdana" pitchFamily="34" charset="0"/>
      <a:buChar char="–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3pPr>
    <a:lvl4pPr marL="801688" indent="-174625" algn="l" defTabSz="914400" rtl="0" eaLnBrk="1" latinLnBrk="0" hangingPunct="1">
      <a:spcBef>
        <a:spcPts val="600"/>
      </a:spcBef>
      <a:buFont typeface="Verdana" pitchFamily="34" charset="0"/>
      <a:buChar char="▪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4pPr>
    <a:lvl5pPr marL="1027113" indent="-225425" algn="l" defTabSz="914400" rtl="0" eaLnBrk="1" latinLnBrk="0" hangingPunct="1">
      <a:spcBef>
        <a:spcPts val="600"/>
      </a:spcBef>
      <a:buFont typeface="Verdana" pitchFamily="34" charset="0"/>
      <a:buChar char="—"/>
      <a:defRPr sz="1100" kern="1200">
        <a:solidFill>
          <a:schemeClr val="tx1"/>
        </a:solidFill>
        <a:latin typeface="Verdana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www.kpcb.com</a:t>
            </a:r>
            <a:r>
              <a:rPr lang="en-US" dirty="0" smtClean="0"/>
              <a:t>/internet-trends</a:t>
            </a:r>
          </a:p>
          <a:p>
            <a:endParaRPr lang="en-US" dirty="0" smtClean="0"/>
          </a:p>
          <a:p>
            <a:r>
              <a:rPr lang="en-US" dirty="0" smtClean="0"/>
              <a:t>Look</a:t>
            </a:r>
            <a:r>
              <a:rPr lang="en-US" baseline="0" dirty="0" smtClean="0"/>
              <a:t> for Gartner Slide on </a:t>
            </a:r>
            <a:r>
              <a:rPr lang="en-US" baseline="0" dirty="0" err="1" smtClean="0"/>
              <a:t>Dev</a:t>
            </a:r>
            <a:r>
              <a:rPr lang="en-US" baseline="0" dirty="0" smtClean="0"/>
              <a:t> Trends</a:t>
            </a:r>
          </a:p>
          <a:p>
            <a:r>
              <a:rPr lang="en-US" baseline="0" dirty="0" smtClean="0"/>
              <a:t>State of the Web 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22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something here</a:t>
            </a:r>
            <a:r>
              <a:rPr lang="en-US" baseline="0" dirty="0" smtClean="0"/>
              <a:t> to support the idea of Kafka and Reactor?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37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www.slideshare.net</a:t>
            </a:r>
            <a:r>
              <a:rPr lang="en-US" dirty="0" smtClean="0"/>
              <a:t>/</a:t>
            </a:r>
            <a:r>
              <a:rPr lang="en-US" dirty="0" err="1" smtClean="0"/>
              <a:t>SpringCentral</a:t>
            </a:r>
            <a:r>
              <a:rPr lang="en-US" dirty="0" smtClean="0"/>
              <a:t>/spring-one2gx-2014carlosqueiroz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945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ETRADE</a:t>
            </a:r>
            <a:r>
              <a:rPr lang="en-US" baseline="0" dirty="0" smtClean="0"/>
              <a:t> video https://</a:t>
            </a:r>
            <a:r>
              <a:rPr lang="en-US" baseline="0" dirty="0" err="1" smtClean="0"/>
              <a:t>www.youtube.com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watch?v</a:t>
            </a:r>
            <a:r>
              <a:rPr lang="en-US" baseline="0" dirty="0" smtClean="0"/>
              <a:t>=MZIPf9OipmE</a:t>
            </a:r>
          </a:p>
          <a:p>
            <a:r>
              <a:rPr lang="en-US" baseline="0" dirty="0" smtClean="0"/>
              <a:t>“</a:t>
            </a:r>
            <a:r>
              <a:rPr lang="en-US" baseline="0" dirty="0" err="1" smtClean="0"/>
              <a:t>IntegrationConversionService</a:t>
            </a:r>
            <a:r>
              <a:rPr lang="en-US" baseline="0" dirty="0" smtClean="0"/>
              <a:t>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RL view of integration with </a:t>
            </a:r>
            <a:r>
              <a:rPr lang="en-US" baseline="0" dirty="0" err="1" smtClean="0"/>
              <a:t>rabbitMQ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http://</a:t>
            </a:r>
            <a:r>
              <a:rPr lang="en-US" baseline="0" dirty="0" err="1" smtClean="0"/>
              <a:t>www.slideshare.net</a:t>
            </a:r>
            <a:r>
              <a:rPr lang="en-US" baseline="0" dirty="0" smtClean="0"/>
              <a:t>/</a:t>
            </a:r>
            <a:r>
              <a:rPr lang="en-US" baseline="0" dirty="0" err="1" smtClean="0"/>
              <a:t>SpringCentral</a:t>
            </a:r>
            <a:r>
              <a:rPr lang="en-US" baseline="0" dirty="0" smtClean="0"/>
              <a:t>/supercharging-operations-analysis-using-spring-xd-to-support-analytics-and-cep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97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93700" y="692150"/>
            <a:ext cx="6146800" cy="34575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693421" y="4379595"/>
            <a:ext cx="5547359" cy="4149090"/>
          </a:xfrm>
          <a:prstGeom prst="rect">
            <a:avLst/>
          </a:prstGeom>
          <a:noFill/>
          <a:ln>
            <a:noFill/>
          </a:ln>
        </p:spPr>
        <p:txBody>
          <a:bodyPr lIns="92294" tIns="46134" rIns="92294" bIns="46134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Pivotal breaks down cloud native technology into 3 layers, which is all supported, reinforced and optimized by cloud native culture and Tools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may seem a lot to take initially, so lets break it down later by layer.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Starting at the top -  But before we do, lets talk about Developers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3927775" y="8757590"/>
            <a:ext cx="3004819" cy="461010"/>
          </a:xfrm>
          <a:prstGeom prst="rect">
            <a:avLst/>
          </a:prstGeom>
          <a:noFill/>
          <a:ln>
            <a:noFill/>
          </a:ln>
        </p:spPr>
        <p:txBody>
          <a:bodyPr lIns="92294" tIns="46134" rIns="92294" bIns="46134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1624401" y="691515"/>
            <a:ext cx="3743183" cy="210015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298449" y="2997201"/>
            <a:ext cx="6337299" cy="5842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 and Ops teams have to change together</a:t>
            </a: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customer base was struggling with partial transitions and continuous delivery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What’s the alternative to an integrated cloud native solution?</a:t>
            </a: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Spring Boot is bringing microservices to the Java enterprise</a:t>
            </a: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Pivotal Cloud Foundry is how your deploy Spring Boot applications.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you rather have developers spend their time building a platform, or using one?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It’s what some enterprises are doing today: adopting cloud  a-la-carte today, using a combination of individual cloud services or technologies:  Just EC2 + services. Just Docker.  Docker with Puppet/Chef/Ansible/SALT.   MesosSphere or Kubernetes with Docker on EC2.  etc etc.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Non-native, unintegrated approaches don’t offer the economy of scale inherent in a cloud native approach  – partial approaches miss the mark.  Most enterprises are considering to deploy multiple cloud applications, and would save $$$ if the process was repeatable – which you don’t get from using point solutions.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Partial adoption places your efforts at the mercy of “Day 2” adoption issues – rife throughout the various, unintegrated layers of a cloud native solution.  The next app is almost certain to require a different set of choices and trade-offs,  so any economy of scale from the last effort goes out the window.</a:t>
            </a: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>
              <a:spcBef>
                <a:spcPts val="0"/>
              </a:spcBef>
              <a:buSzPct val="25000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native apps build on a repeatable, structured approach to the app framework, the elastic runtime and the infrastructure automation.  Why reinvent things for every project?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factor app development  and architecture, cloud resource connectivity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Container Automation  (create/scale more containers)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IDM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 and metrics aggregation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APM</a:t>
            </a:r>
          </a:p>
          <a:p>
            <a:pPr marL="342869" indent="-201841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-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Etc etc </a:t>
            </a: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player.oreilly.com</a:t>
            </a:r>
            <a:r>
              <a:rPr lang="en-US" dirty="0" smtClean="0"/>
              <a:t>/videos/9781491932636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</a:t>
            </a:r>
            <a:r>
              <a:rPr lang="en-US" baseline="0" dirty="0" smtClean="0"/>
              <a:t> revolution</a:t>
            </a:r>
          </a:p>
          <a:p>
            <a:r>
              <a:rPr lang="en-US" baseline="0" dirty="0" smtClean="0"/>
              <a:t>Assembly line</a:t>
            </a:r>
          </a:p>
          <a:p>
            <a:r>
              <a:rPr lang="en-US" baseline="0" dirty="0" smtClean="0"/>
              <a:t>Smart phone and integrated mobile platform with “apps”</a:t>
            </a:r>
          </a:p>
          <a:p>
            <a:r>
              <a:rPr lang="en-US" baseline="0" dirty="0" smtClean="0"/>
              <a:t>Electricity + distribution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882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media.amazonwebservices.com</a:t>
            </a:r>
            <a:r>
              <a:rPr lang="en-US" dirty="0" smtClean="0"/>
              <a:t>/</a:t>
            </a:r>
            <a:r>
              <a:rPr lang="en-US" dirty="0" err="1" smtClean="0"/>
              <a:t>jp</a:t>
            </a:r>
            <a:r>
              <a:rPr lang="en-US" dirty="0" smtClean="0"/>
              <a:t>/summit2014/TE-01.pdf</a:t>
            </a:r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conways</a:t>
            </a:r>
            <a:r>
              <a:rPr lang="en-US" dirty="0" smtClean="0"/>
              <a:t> law and inverse </a:t>
            </a:r>
            <a:r>
              <a:rPr lang="en-US" dirty="0" err="1" smtClean="0"/>
              <a:t>conway</a:t>
            </a:r>
            <a:r>
              <a:rPr lang="en-US" baseline="0" dirty="0" smtClean="0"/>
              <a:t> maneuver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3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www.schibsted.pl</a:t>
            </a:r>
            <a:r>
              <a:rPr lang="en-US" dirty="0" smtClean="0"/>
              <a:t>/2015/07/spring-boot-and-</a:t>
            </a:r>
            <a:r>
              <a:rPr lang="en-US" dirty="0" err="1" smtClean="0"/>
              <a:t>dropwizard</a:t>
            </a:r>
            <a:r>
              <a:rPr lang="en-US" dirty="0" smtClean="0"/>
              <a:t>-in-</a:t>
            </a:r>
            <a:r>
              <a:rPr lang="en-US" dirty="0" err="1" smtClean="0"/>
              <a:t>microservices</a:t>
            </a:r>
            <a:r>
              <a:rPr lang="en-US" dirty="0" smtClean="0"/>
              <a:t>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0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player.slideplayer.com</a:t>
            </a:r>
            <a:r>
              <a:rPr lang="en-US" dirty="0" smtClean="0"/>
              <a:t>/17/5279417/#</a:t>
            </a:r>
          </a:p>
          <a:p>
            <a:endParaRPr lang="en-US" dirty="0" smtClean="0"/>
          </a:p>
          <a:p>
            <a:r>
              <a:rPr lang="en-US" dirty="0" smtClean="0"/>
              <a:t>This is a good place to talk about how architecture and organization gain synergies around the fine grained approach:</a:t>
            </a:r>
          </a:p>
          <a:p>
            <a:r>
              <a:rPr lang="en-US" dirty="0" smtClean="0"/>
              <a:t>Teams</a:t>
            </a:r>
            <a:r>
              <a:rPr lang="en-US" baseline="0" dirty="0" smtClean="0"/>
              <a:t> are small and code bases are easy to learn which help with turnover and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664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www.linkedin.com</a:t>
            </a:r>
            <a:r>
              <a:rPr lang="en-US" dirty="0" smtClean="0"/>
              <a:t>/pulse/microservices-reference-architecture-spring-boot-cloud-anil-allewar</a:t>
            </a:r>
          </a:p>
          <a:p>
            <a:endParaRPr lang="en-US" dirty="0" smtClean="0"/>
          </a:p>
          <a:p>
            <a:r>
              <a:rPr lang="en-US" dirty="0" smtClean="0"/>
              <a:t>Do some bashing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 (you must be this tall to use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) to tee up PCF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Find out about </a:t>
            </a:r>
            <a:r>
              <a:rPr lang="en-US" baseline="0" dirty="0" err="1" smtClean="0"/>
              <a:t>Synerzip</a:t>
            </a:r>
            <a:endParaRPr lang="en-US" baseline="0" dirty="0" smtClean="0"/>
          </a:p>
          <a:p>
            <a:r>
              <a:rPr lang="en-US" baseline="0" dirty="0" smtClean="0"/>
              <a:t>Find out what Humana’s architecture is (if its similar)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6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Spring Security and base our story on that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226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146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7" y="1312907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88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01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13" y="5018449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2015 Pivotal Software,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Inc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4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4" y="1419225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14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23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3" y="5018449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2" y="1490695"/>
            <a:ext cx="5842485" cy="193145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 baseline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900" b="0" i="0" u="none" strike="noStrike" cap="none" baseline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5115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900">
                <a:solidFill>
                  <a:srgbClr val="7F7F7F"/>
                </a:solidFill>
              </a:rPr>
              <a:pPr algn="ctr">
                <a:buSzPct val="25000"/>
              </a:pPr>
              <a:t>‹#›</a:t>
            </a:fld>
            <a:endParaRPr lang="en-US" sz="900">
              <a:solidFill>
                <a:srgbClr val="7F7F7F"/>
              </a:solidFill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5253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900">
                <a:solidFill>
                  <a:srgbClr val="7F7F7F"/>
                </a:solidFill>
              </a:rPr>
              <a:pPr algn="ctr">
                <a:buSzPct val="25000"/>
              </a:pPr>
              <a:t>‹#›</a:t>
            </a:fld>
            <a:endParaRPr lang="en-US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372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r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900">
                <a:solidFill>
                  <a:srgbClr val="7F7F7F"/>
                </a:solidFill>
              </a:rPr>
              <a:pPr algn="ctr">
                <a:buSzPct val="25000"/>
              </a:pPr>
              <a:t>‹#›</a:t>
            </a:fld>
            <a:endParaRPr lang="en-US" sz="90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44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13" y="5018449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2015 Pivotal Software,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Inc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30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53" y="2447128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66"/>
            <a:ext cx="957262" cy="21945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113721" y="149918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</a:rPr>
              <a:pPr algn="ctr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114300" y="624362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657048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with Subtitle and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366712" y="785812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indent="0" rtl="0">
              <a:spcBef>
                <a:spcPts val="0"/>
              </a:spcBef>
              <a:buFont typeface="Arial"/>
              <a:buNone/>
              <a:defRPr sz="1600" b="1"/>
            </a:lvl6pPr>
            <a:lvl7pPr marL="2743200" indent="0" rtl="0">
              <a:spcBef>
                <a:spcPts val="0"/>
              </a:spcBef>
              <a:buFont typeface="Arial"/>
              <a:buNone/>
              <a:defRPr sz="1600" b="1"/>
            </a:lvl7pPr>
            <a:lvl8pPr marL="3200400" indent="0" rtl="0">
              <a:spcBef>
                <a:spcPts val="0"/>
              </a:spcBef>
              <a:buFont typeface="Arial"/>
              <a:buNone/>
              <a:defRPr sz="1600" b="1"/>
            </a:lvl8pPr>
            <a:lvl9pPr marL="3657600" indent="0" rtl="0">
              <a:spcBef>
                <a:spcPts val="0"/>
              </a:spcBef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lnSpc>
                <a:spcPct val="90000"/>
              </a:lnSpc>
              <a:spcBef>
                <a:spcPts val="0"/>
              </a:spcBef>
              <a:defRPr sz="3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1200"/>
              </a:spcBef>
              <a:buClr>
                <a:schemeClr val="accent1"/>
              </a:buClr>
              <a:buFont typeface="Noto Sans Symbols"/>
              <a:buChar char="•"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58938" indent="-1349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55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0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1006880"/>
            <a:ext cx="6048376" cy="1218795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1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13" y="5018449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2015 Pivotal Software,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Inc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284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4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13" y="785813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13" y="325438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theme" Target="../theme/theme2.xml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50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5021496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F684CE-B7BB-4223-BA2B-B47808B845F1}" type="slidenum">
              <a:rPr lang="en-US" sz="80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13" y="5018449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2015 Pivotal Software,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Inc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.</a:t>
            </a:r>
            <a:r>
              <a:rPr lang="en-US" sz="650" baseline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 </a:t>
            </a:r>
            <a:r>
              <a:rPr lang="en-US" sz="65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All rights reserved.</a:t>
            </a:r>
            <a:endParaRPr lang="en-US" sz="65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94" r:id="rId3"/>
    <p:sldLayoutId id="2147483696" r:id="rId4"/>
    <p:sldLayoutId id="2147483675" r:id="rId5"/>
    <p:sldLayoutId id="2147483697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6" r:id="rId13"/>
    <p:sldLayoutId id="2147483698" r:id="rId14"/>
    <p:sldLayoutId id="2147483691" r:id="rId15"/>
    <p:sldLayoutId id="2147483699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3797" y="48233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fld id="{00000000-1234-1234-1234-123412341234}" type="slidenum">
              <a:rPr lang="en-US" sz="900" ker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pPr algn="ctr">
                <a:buSzPct val="25000"/>
              </a:pPr>
              <a:t>‹#›</a:t>
            </a:fld>
            <a:endParaRPr lang="en-US" sz="900" kern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0" name="Shape 10"/>
          <p:cNvSpPr/>
          <p:nvPr/>
        </p:nvSpPr>
        <p:spPr>
          <a:xfrm>
            <a:off x="0" y="0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/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72779" y="4855076"/>
            <a:ext cx="731519" cy="1712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8918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</p:sldLayoutIdLst>
  <p:hf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64681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Avenues Opened up by Autonomy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Blue- Green Deployment</a:t>
            </a:r>
          </a:p>
          <a:p>
            <a:r>
              <a:rPr lang="en-US" dirty="0" smtClean="0"/>
              <a:t>Polyglot Persistence and use of other new or special-purpose technologies</a:t>
            </a:r>
          </a:p>
          <a:p>
            <a:r>
              <a:rPr lang="en-US" dirty="0" smtClean="0"/>
              <a:t>Multi-Cloud Hosting</a:t>
            </a:r>
          </a:p>
          <a:p>
            <a:r>
              <a:rPr lang="en-US" dirty="0" smtClean="0"/>
              <a:t>Independent Scaling</a:t>
            </a:r>
          </a:p>
          <a:p>
            <a:r>
              <a:rPr lang="en-US" dirty="0" smtClean="0"/>
              <a:t>Anti-Fragility Patterns (Circuit-breaker, etc.)</a:t>
            </a:r>
          </a:p>
          <a:p>
            <a:r>
              <a:rPr lang="en-US" dirty="0" smtClean="0"/>
              <a:t>Testing in Production (multiple, simultaneous versioning)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2133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455" y="1899987"/>
            <a:ext cx="6048376" cy="1128514"/>
          </a:xfrm>
        </p:spPr>
        <p:txBody>
          <a:bodyPr/>
          <a:lstStyle/>
          <a:p>
            <a:r>
              <a:rPr lang="en-US" sz="8000" dirty="0" smtClean="0"/>
              <a:t>Approaches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6610531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Code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66714" y="1023938"/>
            <a:ext cx="4032465" cy="3382962"/>
          </a:xfrm>
        </p:spPr>
        <p:txBody>
          <a:bodyPr/>
          <a:lstStyle/>
          <a:p>
            <a:r>
              <a:rPr lang="en-US" sz="1800" dirty="0" smtClean="0"/>
              <a:t>Spring for Java</a:t>
            </a:r>
          </a:p>
          <a:p>
            <a:pPr lvl="1"/>
            <a:r>
              <a:rPr lang="en-US" sz="1600" dirty="0" smtClean="0"/>
              <a:t>Spring Boot</a:t>
            </a:r>
          </a:p>
          <a:p>
            <a:pPr lvl="1"/>
            <a:r>
              <a:rPr lang="en-US" sz="1600" dirty="0" smtClean="0"/>
              <a:t>Spring Data</a:t>
            </a:r>
          </a:p>
          <a:p>
            <a:pPr lvl="1"/>
            <a:r>
              <a:rPr lang="en-US" sz="1600" dirty="0" smtClean="0"/>
              <a:t>Spring Security</a:t>
            </a:r>
          </a:p>
          <a:p>
            <a:pPr lvl="1"/>
            <a:r>
              <a:rPr lang="en-US" sz="1600" dirty="0" smtClean="0"/>
              <a:t>Spring Integration </a:t>
            </a:r>
          </a:p>
          <a:p>
            <a:pPr lvl="1"/>
            <a:r>
              <a:rPr lang="en-US" sz="1600" dirty="0" err="1" smtClean="0"/>
              <a:t>SpringXD</a:t>
            </a:r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5925923" y="1023938"/>
            <a:ext cx="4032465" cy="3382962"/>
          </a:xfrm>
        </p:spPr>
        <p:txBody>
          <a:bodyPr/>
          <a:lstStyle/>
          <a:p>
            <a:r>
              <a:rPr lang="en-US" sz="1800" dirty="0" smtClean="0"/>
              <a:t>Netflix OSS for REST API’s</a:t>
            </a:r>
          </a:p>
          <a:p>
            <a:pPr lvl="1"/>
            <a:r>
              <a:rPr lang="en-US" sz="1600" dirty="0" err="1" smtClean="0"/>
              <a:t>Zuul</a:t>
            </a:r>
            <a:endParaRPr lang="en-US" sz="1600" dirty="0" smtClean="0"/>
          </a:p>
          <a:p>
            <a:pPr lvl="1"/>
            <a:r>
              <a:rPr lang="en-US" sz="1600" dirty="0" smtClean="0"/>
              <a:t>Eureka</a:t>
            </a:r>
          </a:p>
          <a:p>
            <a:pPr lvl="1"/>
            <a:r>
              <a:rPr lang="en-US" sz="1600" dirty="0" err="1" smtClean="0"/>
              <a:t>Hystrix</a:t>
            </a:r>
            <a:endParaRPr lang="en-US" sz="1600" dirty="0" smtClean="0"/>
          </a:p>
          <a:p>
            <a:pPr lvl="1"/>
            <a:r>
              <a:rPr lang="en-US" sz="1600" dirty="0" smtClean="0"/>
              <a:t>Turbine</a:t>
            </a:r>
          </a:p>
          <a:p>
            <a:pPr lvl="1"/>
            <a:r>
              <a:rPr lang="en-US" sz="1600" dirty="0" smtClean="0"/>
              <a:t>Ribbon</a:t>
            </a:r>
          </a:p>
          <a:p>
            <a:pPr lvl="1"/>
            <a:endParaRPr lang="en-US" sz="1600" dirty="0" smtClean="0"/>
          </a:p>
          <a:p>
            <a:pPr lvl="1"/>
            <a:endParaRPr lang="en-US" sz="1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gray">
          <a:xfrm>
            <a:off x="2892319" y="10239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58938" indent="-287338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Cloud Foundry for IAAS</a:t>
            </a:r>
          </a:p>
          <a:p>
            <a:pPr lvl="1"/>
            <a:r>
              <a:rPr lang="en-US" sz="1600" dirty="0" smtClean="0"/>
              <a:t>CF CLI</a:t>
            </a:r>
          </a:p>
          <a:p>
            <a:pPr lvl="1"/>
            <a:r>
              <a:rPr lang="en-US" sz="1600" dirty="0" err="1" smtClean="0"/>
              <a:t>Loggregator</a:t>
            </a:r>
            <a:endParaRPr lang="en-US" sz="1600" dirty="0" smtClean="0"/>
          </a:p>
          <a:p>
            <a:pPr lvl="1"/>
            <a:r>
              <a:rPr lang="en-US" sz="1600" dirty="0" err="1" smtClean="0"/>
              <a:t>Buildpacks</a:t>
            </a:r>
            <a:endParaRPr lang="en-US" sz="1600" dirty="0" smtClean="0"/>
          </a:p>
          <a:p>
            <a:pPr lvl="1"/>
            <a:r>
              <a:rPr lang="en-US" sz="1600" dirty="0" smtClean="0"/>
              <a:t>Service Provisioning</a:t>
            </a:r>
          </a:p>
          <a:p>
            <a:pPr lvl="1"/>
            <a:r>
              <a:rPr lang="en-US" sz="1600" dirty="0" smtClean="0"/>
              <a:t>Spring Cloud:</a:t>
            </a:r>
          </a:p>
          <a:p>
            <a:pPr lvl="2"/>
            <a:r>
              <a:rPr lang="en-US" sz="1200" dirty="0" smtClean="0"/>
              <a:t>Data Flow</a:t>
            </a:r>
          </a:p>
          <a:p>
            <a:pPr lvl="2"/>
            <a:r>
              <a:rPr lang="en-US" sz="1200" dirty="0" smtClean="0"/>
              <a:t>Security</a:t>
            </a:r>
          </a:p>
          <a:p>
            <a:pPr lvl="2"/>
            <a:r>
              <a:rPr lang="en-US" sz="1200" dirty="0" smtClean="0"/>
              <a:t>Services</a:t>
            </a:r>
          </a:p>
          <a:p>
            <a:pPr lvl="1"/>
            <a:endParaRPr lang="en-US" sz="1600" dirty="0"/>
          </a:p>
        </p:txBody>
      </p:sp>
      <p:cxnSp>
        <p:nvCxnSpPr>
          <p:cNvPr id="6" name="Elbow Connector 5"/>
          <p:cNvCxnSpPr/>
          <p:nvPr/>
        </p:nvCxnSpPr>
        <p:spPr>
          <a:xfrm>
            <a:off x="2095500" y="2590800"/>
            <a:ext cx="1651000" cy="241300"/>
          </a:xfrm>
          <a:prstGeom prst="bentConnector3">
            <a:avLst/>
          </a:prstGeom>
          <a:ln w="19050">
            <a:solidFill>
              <a:schemeClr val="bg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>
            <a:off x="2705100" y="2019300"/>
            <a:ext cx="1104900" cy="1016000"/>
          </a:xfrm>
          <a:prstGeom prst="bentConnector3">
            <a:avLst/>
          </a:prstGeom>
          <a:ln w="19050">
            <a:solidFill>
              <a:schemeClr val="bg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5" idx="2"/>
          </p:cNvCxnSpPr>
          <p:nvPr/>
        </p:nvCxnSpPr>
        <p:spPr>
          <a:xfrm rot="5400000">
            <a:off x="5629275" y="1889125"/>
            <a:ext cx="571500" cy="2279650"/>
          </a:xfrm>
          <a:prstGeom prst="bentConnector2">
            <a:avLst/>
          </a:prstGeom>
          <a:ln w="19050">
            <a:solidFill>
              <a:schemeClr val="bg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08800" y="2565400"/>
            <a:ext cx="292100" cy="177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861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Autonomous Business Service</a:t>
            </a:r>
            <a:endParaRPr lang="en-US" dirty="0"/>
          </a:p>
        </p:txBody>
      </p:sp>
      <p:sp>
        <p:nvSpPr>
          <p:cNvPr id="3" name="Hexagon 2"/>
          <p:cNvSpPr/>
          <p:nvPr/>
        </p:nvSpPr>
        <p:spPr>
          <a:xfrm>
            <a:off x="2603500" y="1435100"/>
            <a:ext cx="3898900" cy="3136900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ctr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Spring Boot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 algn="ctr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Spring Core</a:t>
            </a:r>
          </a:p>
          <a:p>
            <a:pPr marL="285750" indent="-285750" algn="ctr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Spring Data [-REST]</a:t>
            </a:r>
          </a:p>
          <a:p>
            <a:pPr marL="285750" indent="-285750" algn="ctr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Spring Integration</a:t>
            </a:r>
          </a:p>
          <a:p>
            <a:pPr marL="285750" indent="-285750" algn="ctr">
              <a:buFont typeface="Arial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Spring XD</a:t>
            </a:r>
          </a:p>
          <a:p>
            <a:pPr marL="285750" indent="-285750" algn="ctr">
              <a:buFont typeface="Arial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5092700" y="3695700"/>
            <a:ext cx="723900" cy="673100"/>
          </a:xfrm>
          <a:prstGeom prst="can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6781800" y="3606800"/>
            <a:ext cx="1244600" cy="1016000"/>
          </a:xfrm>
          <a:prstGeom prst="can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622300" y="1524000"/>
            <a:ext cx="2387600" cy="558800"/>
          </a:xfrm>
          <a:prstGeom prst="bentConnector3">
            <a:avLst/>
          </a:prstGeom>
          <a:ln w="19050">
            <a:solidFill>
              <a:schemeClr val="bg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4263" y="1104900"/>
            <a:ext cx="14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/>
                </a:solidFill>
              </a:rPr>
              <a:t>RESTful</a:t>
            </a:r>
            <a:r>
              <a:rPr lang="en-US" dirty="0" smtClean="0">
                <a:solidFill>
                  <a:schemeClr val="bg2"/>
                </a:solidFill>
              </a:rPr>
              <a:t> API</a:t>
            </a:r>
          </a:p>
        </p:txBody>
      </p:sp>
      <p:cxnSp>
        <p:nvCxnSpPr>
          <p:cNvPr id="9" name="Elbow Connector 8"/>
          <p:cNvCxnSpPr/>
          <p:nvPr/>
        </p:nvCxnSpPr>
        <p:spPr>
          <a:xfrm flipV="1">
            <a:off x="647700" y="3848100"/>
            <a:ext cx="2374900" cy="495300"/>
          </a:xfrm>
          <a:prstGeom prst="bentConnector3">
            <a:avLst/>
          </a:prstGeom>
          <a:ln w="19050">
            <a:solidFill>
              <a:schemeClr val="bg2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295" y="3517900"/>
            <a:ext cx="148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Downstream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Services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05200" y="838200"/>
            <a:ext cx="2197100" cy="584776"/>
          </a:xfrm>
          <a:prstGeom prst="rect">
            <a:avLst/>
          </a:prstGeom>
          <a:noFill/>
          <a:ln>
            <a:solidFill>
              <a:srgbClr val="33928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2"/>
                </a:solidFill>
              </a:rPr>
              <a:t>Provisioning/Scaling, Monitoring, Logging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51400" y="3213100"/>
            <a:ext cx="3606800" cy="1498600"/>
          </a:xfrm>
          <a:prstGeom prst="rect">
            <a:avLst/>
          </a:prstGeom>
          <a:noFill/>
          <a:ln>
            <a:solidFill>
              <a:srgbClr val="33928A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Caching, Persistence, ORM</a:t>
            </a:r>
          </a:p>
        </p:txBody>
      </p:sp>
      <p:pic>
        <p:nvPicPr>
          <p:cNvPr id="15" name="Shape 333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5251" y="3848100"/>
            <a:ext cx="911388" cy="675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6121400" y="1625600"/>
            <a:ext cx="1320800" cy="596900"/>
          </a:xfrm>
          <a:prstGeom prst="straightConnector1">
            <a:avLst/>
          </a:prstGeom>
          <a:ln w="19050">
            <a:solidFill>
              <a:schemeClr val="bg2"/>
            </a:solidFill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80100" y="1384300"/>
            <a:ext cx="3035300" cy="1206500"/>
          </a:xfrm>
          <a:prstGeom prst="rect">
            <a:avLst/>
          </a:prstGeom>
          <a:noFill/>
          <a:ln>
            <a:solidFill>
              <a:srgbClr val="33928A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/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/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Real-time Events 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(Pub-Sub, Batch)</a:t>
            </a:r>
          </a:p>
        </p:txBody>
      </p:sp>
      <p:cxnSp>
        <p:nvCxnSpPr>
          <p:cNvPr id="20" name="Elbow Connector 19"/>
          <p:cNvCxnSpPr/>
          <p:nvPr/>
        </p:nvCxnSpPr>
        <p:spPr>
          <a:xfrm flipV="1">
            <a:off x="596900" y="2311400"/>
            <a:ext cx="2362200" cy="177800"/>
          </a:xfrm>
          <a:prstGeom prst="bentConnector3">
            <a:avLst/>
          </a:prstGeom>
          <a:ln w="19050">
            <a:solidFill>
              <a:schemeClr val="bg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9756" y="2108200"/>
            <a:ext cx="12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2"/>
                </a:solidFill>
              </a:rPr>
              <a:t>Index.html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2630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" name="Straight Connector 87"/>
          <p:cNvCxnSpPr/>
          <p:nvPr/>
        </p:nvCxnSpPr>
        <p:spPr>
          <a:xfrm>
            <a:off x="8572501" y="2603500"/>
            <a:ext cx="25399" cy="4699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Evolving to fine-grained autonomy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092200" y="3073400"/>
            <a:ext cx="1714500" cy="1333500"/>
            <a:chOff x="2603500" y="1435100"/>
            <a:chExt cx="3898900" cy="3136900"/>
          </a:xfrm>
        </p:grpSpPr>
        <p:sp>
          <p:nvSpPr>
            <p:cNvPr id="3" name="Hexagon 2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Spring Boot</a:t>
              </a:r>
              <a:endParaRPr lang="en-US" sz="700" dirty="0">
                <a:solidFill>
                  <a:schemeClr val="tx2"/>
                </a:solidFill>
              </a:endParaRPr>
            </a:p>
            <a:p>
              <a:pPr marL="285750" indent="-285750" algn="ctr">
                <a:buFont typeface="Arial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Spring Core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Spring Data [-REST]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Spring Integration</a:t>
              </a:r>
            </a:p>
            <a:p>
              <a:pPr marL="285750" indent="-285750" algn="ctr">
                <a:buFont typeface="Arial"/>
                <a:buChar char="•"/>
              </a:pPr>
              <a:r>
                <a:rPr lang="en-US" sz="700" dirty="0" smtClean="0">
                  <a:solidFill>
                    <a:schemeClr val="tx2"/>
                  </a:solidFill>
                </a:rPr>
                <a:t>Spring Batch</a:t>
              </a:r>
            </a:p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" name="Can 3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5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599161595"/>
              </p:ext>
            </p:extLst>
          </p:nvPr>
        </p:nvGraphicFramePr>
        <p:xfrm>
          <a:off x="11684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7937500" y="1041400"/>
            <a:ext cx="444500" cy="419100"/>
            <a:chOff x="2603500" y="1435100"/>
            <a:chExt cx="3898900" cy="3136900"/>
          </a:xfrm>
        </p:grpSpPr>
        <p:sp>
          <p:nvSpPr>
            <p:cNvPr id="39" name="Hexagon 38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40" name="Can 39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41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" name="Group 49"/>
          <p:cNvGrpSpPr/>
          <p:nvPr/>
        </p:nvGrpSpPr>
        <p:grpSpPr>
          <a:xfrm>
            <a:off x="3810000" y="2222500"/>
            <a:ext cx="444500" cy="419100"/>
            <a:chOff x="2603500" y="1435100"/>
            <a:chExt cx="3898900" cy="3136900"/>
          </a:xfrm>
        </p:grpSpPr>
        <p:sp>
          <p:nvSpPr>
            <p:cNvPr id="51" name="Hexagon 50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52" name="Can 51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53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Group 53"/>
          <p:cNvGrpSpPr/>
          <p:nvPr/>
        </p:nvGrpSpPr>
        <p:grpSpPr>
          <a:xfrm>
            <a:off x="3962400" y="2374900"/>
            <a:ext cx="444500" cy="419100"/>
            <a:chOff x="2603500" y="1435100"/>
            <a:chExt cx="3898900" cy="3136900"/>
          </a:xfrm>
        </p:grpSpPr>
        <p:sp>
          <p:nvSpPr>
            <p:cNvPr id="55" name="Hexagon 54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56" name="Can 55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57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" name="Group 57"/>
          <p:cNvGrpSpPr/>
          <p:nvPr/>
        </p:nvGrpSpPr>
        <p:grpSpPr>
          <a:xfrm>
            <a:off x="4114800" y="2527300"/>
            <a:ext cx="444500" cy="419100"/>
            <a:chOff x="2603500" y="1435100"/>
            <a:chExt cx="3898900" cy="3136900"/>
          </a:xfrm>
        </p:grpSpPr>
        <p:sp>
          <p:nvSpPr>
            <p:cNvPr id="59" name="Hexagon 58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60" name="Can 59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61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" name="Group 61"/>
          <p:cNvGrpSpPr/>
          <p:nvPr/>
        </p:nvGrpSpPr>
        <p:grpSpPr>
          <a:xfrm>
            <a:off x="7467600" y="2260600"/>
            <a:ext cx="444500" cy="419100"/>
            <a:chOff x="2603500" y="1435100"/>
            <a:chExt cx="3898900" cy="3136900"/>
          </a:xfrm>
        </p:grpSpPr>
        <p:sp>
          <p:nvSpPr>
            <p:cNvPr id="63" name="Hexagon 62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64" name="Can 63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65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" name="Group 65"/>
          <p:cNvGrpSpPr/>
          <p:nvPr/>
        </p:nvGrpSpPr>
        <p:grpSpPr>
          <a:xfrm>
            <a:off x="8356600" y="3009900"/>
            <a:ext cx="444500" cy="419100"/>
            <a:chOff x="2603500" y="1435100"/>
            <a:chExt cx="3898900" cy="3136900"/>
          </a:xfrm>
        </p:grpSpPr>
        <p:sp>
          <p:nvSpPr>
            <p:cNvPr id="67" name="Hexagon 66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68" name="Can 67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69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roup 69"/>
          <p:cNvGrpSpPr/>
          <p:nvPr/>
        </p:nvGrpSpPr>
        <p:grpSpPr>
          <a:xfrm>
            <a:off x="8331200" y="2260600"/>
            <a:ext cx="444500" cy="419100"/>
            <a:chOff x="2603500" y="1435100"/>
            <a:chExt cx="3898900" cy="3136900"/>
          </a:xfrm>
        </p:grpSpPr>
        <p:sp>
          <p:nvSpPr>
            <p:cNvPr id="71" name="Hexagon 70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72" name="Can 71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73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roup 77"/>
          <p:cNvGrpSpPr/>
          <p:nvPr/>
        </p:nvGrpSpPr>
        <p:grpSpPr>
          <a:xfrm>
            <a:off x="7734300" y="3987800"/>
            <a:ext cx="444500" cy="419100"/>
            <a:chOff x="2603500" y="1435100"/>
            <a:chExt cx="3898900" cy="3136900"/>
          </a:xfrm>
        </p:grpSpPr>
        <p:sp>
          <p:nvSpPr>
            <p:cNvPr id="79" name="Hexagon 78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80" name="Can 79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81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8115300" y="3670300"/>
            <a:ext cx="444500" cy="419100"/>
            <a:chOff x="2603500" y="1435100"/>
            <a:chExt cx="3898900" cy="3136900"/>
          </a:xfrm>
        </p:grpSpPr>
        <p:sp>
          <p:nvSpPr>
            <p:cNvPr id="83" name="Hexagon 82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84" name="Can 83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85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Left Brace 15"/>
          <p:cNvSpPr/>
          <p:nvPr/>
        </p:nvSpPr>
        <p:spPr>
          <a:xfrm rot="5400000">
            <a:off x="7727950" y="1377950"/>
            <a:ext cx="762000" cy="977900"/>
          </a:xfrm>
          <a:prstGeom prst="leftBrace">
            <a:avLst>
              <a:gd name="adj1" fmla="val 8333"/>
              <a:gd name="adj2" fmla="val 44546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eft Brace 85"/>
          <p:cNvSpPr/>
          <p:nvPr/>
        </p:nvSpPr>
        <p:spPr>
          <a:xfrm rot="5400000">
            <a:off x="7461250" y="2787650"/>
            <a:ext cx="990600" cy="774700"/>
          </a:xfrm>
          <a:prstGeom prst="leftBrace">
            <a:avLst>
              <a:gd name="adj1" fmla="val 8333"/>
              <a:gd name="adj2" fmla="val 80417"/>
            </a:avLst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7940675" y="3162300"/>
            <a:ext cx="22225" cy="8255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7366000" y="3606800"/>
            <a:ext cx="444500" cy="419100"/>
            <a:chOff x="2603500" y="1435100"/>
            <a:chExt cx="3898900" cy="3136900"/>
          </a:xfrm>
        </p:grpSpPr>
        <p:sp>
          <p:nvSpPr>
            <p:cNvPr id="75" name="Hexagon 74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76" name="Can 75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77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roup 89"/>
          <p:cNvGrpSpPr/>
          <p:nvPr/>
        </p:nvGrpSpPr>
        <p:grpSpPr>
          <a:xfrm>
            <a:off x="8483600" y="2413000"/>
            <a:ext cx="444500" cy="419100"/>
            <a:chOff x="2603500" y="1435100"/>
            <a:chExt cx="3898900" cy="3136900"/>
          </a:xfrm>
        </p:grpSpPr>
        <p:sp>
          <p:nvSpPr>
            <p:cNvPr id="91" name="Hexagon 90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92" name="Can 91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93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" name="Group 98"/>
          <p:cNvGrpSpPr/>
          <p:nvPr/>
        </p:nvGrpSpPr>
        <p:grpSpPr>
          <a:xfrm>
            <a:off x="7886700" y="4140200"/>
            <a:ext cx="444500" cy="419100"/>
            <a:chOff x="2603500" y="1435100"/>
            <a:chExt cx="3898900" cy="3136900"/>
          </a:xfrm>
        </p:grpSpPr>
        <p:sp>
          <p:nvSpPr>
            <p:cNvPr id="100" name="Hexagon 99"/>
            <p:cNvSpPr/>
            <p:nvPr/>
          </p:nvSpPr>
          <p:spPr>
            <a:xfrm>
              <a:off x="2603500" y="1435100"/>
              <a:ext cx="3898900" cy="313690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ctr">
                <a:buFont typeface="Arial"/>
                <a:buChar char="•"/>
              </a:pPr>
              <a:endParaRPr lang="en-US" sz="7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101" name="Can 100"/>
            <p:cNvSpPr/>
            <p:nvPr/>
          </p:nvSpPr>
          <p:spPr>
            <a:xfrm>
              <a:off x="5092700" y="3695700"/>
              <a:ext cx="723900" cy="673100"/>
            </a:xfrm>
            <a:prstGeom prst="can">
              <a:avLst/>
            </a:prstGeom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02" name="Shape 333"/>
            <p:cNvPicPr preferRelativeResize="0"/>
            <p:nvPr/>
          </p:nvPicPr>
          <p:blipFill rotWithShape="1">
            <a:blip r:embed="rId2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265251" y="3848100"/>
              <a:ext cx="911388" cy="675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4404729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Autonomous Service Network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130300"/>
            <a:ext cx="4405700" cy="317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300" y="789704"/>
            <a:ext cx="6108700" cy="3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0961" y="4292600"/>
            <a:ext cx="3524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Netflix  Presentation by </a:t>
            </a:r>
            <a:r>
              <a:rPr lang="en-US" sz="1400" i="1" dirty="0" err="1" smtClean="0">
                <a:solidFill>
                  <a:schemeClr val="bg2"/>
                </a:solidFill>
              </a:rPr>
              <a:t>Sudir</a:t>
            </a:r>
            <a:r>
              <a:rPr lang="en-US" sz="1400" i="1" dirty="0" smtClean="0">
                <a:solidFill>
                  <a:schemeClr val="bg2"/>
                </a:solidFill>
              </a:rPr>
              <a:t> </a:t>
            </a:r>
            <a:r>
              <a:rPr lang="en-US" sz="1400" i="1" dirty="0" err="1" smtClean="0">
                <a:solidFill>
                  <a:schemeClr val="bg2"/>
                </a:solidFill>
              </a:rPr>
              <a:t>Tonse</a:t>
            </a:r>
            <a:r>
              <a:rPr lang="en-US" sz="1400" i="1" dirty="0" smtClean="0">
                <a:solidFill>
                  <a:schemeClr val="bg2"/>
                </a:solidFill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5169874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2110418" y="2667002"/>
            <a:ext cx="681755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Svc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0" name="Round Diagonal Corner Rectangle 39"/>
          <p:cNvSpPr/>
          <p:nvPr/>
        </p:nvSpPr>
        <p:spPr>
          <a:xfrm>
            <a:off x="1322402" y="2750199"/>
            <a:ext cx="671697" cy="356896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900" dirty="0" smtClean="0">
                <a:solidFill>
                  <a:srgbClr val="000000"/>
                </a:solidFill>
              </a:rPr>
              <a:t/>
            </a:r>
            <a:br>
              <a:rPr lang="en-US" sz="900" dirty="0" smtClean="0">
                <a:solidFill>
                  <a:srgbClr val="000000"/>
                </a:solidFill>
              </a:rPr>
            </a:br>
            <a:r>
              <a:rPr lang="en-US" sz="900" dirty="0" err="1" smtClean="0">
                <a:solidFill>
                  <a:srgbClr val="000000"/>
                </a:solidFill>
              </a:rPr>
              <a:t>Asynch</a:t>
            </a:r>
            <a:r>
              <a:rPr lang="en-US" sz="900" dirty="0" smtClean="0">
                <a:solidFill>
                  <a:srgbClr val="000000"/>
                </a:solidFill>
              </a:rPr>
              <a:t> Channel</a:t>
            </a: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39" name="Round Diagonal Corner Rectangle 38"/>
          <p:cNvSpPr/>
          <p:nvPr/>
        </p:nvSpPr>
        <p:spPr>
          <a:xfrm>
            <a:off x="587734" y="2487775"/>
            <a:ext cx="3526410" cy="167951"/>
          </a:xfrm>
          <a:prstGeom prst="round2Diag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dirty="0" smtClean="0">
                <a:solidFill>
                  <a:srgbClr val="000000"/>
                </a:solidFill>
              </a:rPr>
              <a:t>Request       Routing / Security / API </a:t>
            </a:r>
            <a:r>
              <a:rPr lang="en-US" sz="1000" dirty="0" err="1" smtClean="0">
                <a:solidFill>
                  <a:srgbClr val="000000"/>
                </a:solidFill>
              </a:rPr>
              <a:t>Mgmt</a:t>
            </a:r>
            <a:r>
              <a:rPr lang="en-US" sz="1000" dirty="0" smtClean="0">
                <a:solidFill>
                  <a:srgbClr val="000000"/>
                </a:solidFill>
              </a:rPr>
              <a:t> /</a:t>
            </a:r>
            <a:r>
              <a:rPr lang="en-US" sz="1000" dirty="0" err="1" smtClean="0">
                <a:solidFill>
                  <a:srgbClr val="000000"/>
                </a:solidFill>
              </a:rPr>
              <a:t>Circuitbreaker</a:t>
            </a:r>
            <a:endParaRPr lang="en-US" sz="1000" dirty="0">
              <a:solidFill>
                <a:srgbClr val="0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Service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view of how Application Services and other components interact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4502469" y="1419224"/>
            <a:ext cx="4274819" cy="3038475"/>
          </a:xfrm>
        </p:spPr>
        <p:txBody>
          <a:bodyPr/>
          <a:lstStyle/>
          <a:p>
            <a:r>
              <a:rPr lang="en-US" sz="1600" dirty="0" smtClean="0"/>
              <a:t>Reference Architecture:</a:t>
            </a:r>
          </a:p>
          <a:p>
            <a:pPr lvl="1"/>
            <a:r>
              <a:rPr lang="en-US" sz="1400" dirty="0" smtClean="0"/>
              <a:t>Restful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r>
              <a:rPr lang="en-US" sz="1600" dirty="0" smtClean="0"/>
              <a:t>Recommended Frameworks:</a:t>
            </a:r>
          </a:p>
          <a:p>
            <a:pPr lvl="1"/>
            <a:r>
              <a:rPr lang="en-US" sz="1400" dirty="0" smtClean="0"/>
              <a:t>Spring Boot</a:t>
            </a:r>
          </a:p>
          <a:p>
            <a:pPr lvl="1"/>
            <a:r>
              <a:rPr lang="en-US" sz="1400" dirty="0" smtClean="0"/>
              <a:t>Spring Cloud </a:t>
            </a:r>
          </a:p>
          <a:p>
            <a:pPr lvl="2"/>
            <a:r>
              <a:rPr lang="en-US" sz="1100" dirty="0" smtClean="0"/>
              <a:t>Spring Cloud </a:t>
            </a:r>
            <a:r>
              <a:rPr lang="en-US" sz="1100" dirty="0" err="1" smtClean="0"/>
              <a:t>Config</a:t>
            </a:r>
            <a:endParaRPr lang="en-US" sz="1100" dirty="0" smtClean="0"/>
          </a:p>
          <a:p>
            <a:pPr lvl="2"/>
            <a:r>
              <a:rPr lang="en-US" sz="1100" dirty="0" smtClean="0"/>
              <a:t>Spring Cloud Netflix / </a:t>
            </a:r>
            <a:r>
              <a:rPr lang="en-US" sz="1100" dirty="0" err="1" smtClean="0"/>
              <a:t>Apigee</a:t>
            </a:r>
            <a:endParaRPr lang="en-US" sz="1100" dirty="0" smtClean="0"/>
          </a:p>
          <a:p>
            <a:pPr lvl="2"/>
            <a:r>
              <a:rPr lang="en-US" sz="1100" dirty="0" smtClean="0"/>
              <a:t>Spring Cloud Bus  /</a:t>
            </a:r>
            <a:r>
              <a:rPr lang="en-US" sz="1100" dirty="0" err="1" smtClean="0"/>
              <a:t>RabbitMQ</a:t>
            </a:r>
            <a:endParaRPr lang="en-US" sz="1100" dirty="0" smtClean="0"/>
          </a:p>
          <a:p>
            <a:pPr lvl="1"/>
            <a:r>
              <a:rPr lang="en-US" sz="1400" dirty="0" smtClean="0"/>
              <a:t>Spring Data REST</a:t>
            </a:r>
          </a:p>
          <a:p>
            <a:pPr lvl="1"/>
            <a:r>
              <a:rPr lang="en-US" sz="1400" dirty="0" smtClean="0"/>
              <a:t>Spring Integration</a:t>
            </a:r>
          </a:p>
          <a:p>
            <a:pPr lvl="1"/>
            <a:r>
              <a:rPr lang="en-US" sz="1400" dirty="0" smtClean="0"/>
              <a:t>Spring Security (OAUTH or SAML)</a:t>
            </a:r>
            <a:endParaRPr lang="en-US" sz="1400" dirty="0"/>
          </a:p>
          <a:p>
            <a:pPr lvl="1"/>
            <a:r>
              <a:rPr lang="en-US" sz="1400" dirty="0" err="1" smtClean="0"/>
              <a:t>Vaadin</a:t>
            </a:r>
            <a:r>
              <a:rPr lang="en-US" sz="1400" dirty="0" smtClean="0"/>
              <a:t> (CRUD UI) / </a:t>
            </a:r>
            <a:r>
              <a:rPr lang="en-US" sz="1400" dirty="0" err="1" smtClean="0"/>
              <a:t>AngularJS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112498" y="1910442"/>
            <a:ext cx="1332899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000000"/>
                </a:solidFill>
              </a:rPr>
              <a:t>MVC UI or 3</a:t>
            </a:r>
            <a:r>
              <a:rPr lang="en-US" sz="1050" baseline="30000" dirty="0" smtClean="0">
                <a:solidFill>
                  <a:srgbClr val="000000"/>
                </a:solidFill>
              </a:rPr>
              <a:t>rd</a:t>
            </a:r>
            <a:r>
              <a:rPr lang="en-US" sz="1050" dirty="0" smtClean="0">
                <a:solidFill>
                  <a:srgbClr val="000000"/>
                </a:solidFill>
              </a:rPr>
              <a:t> party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7741" y="3012623"/>
            <a:ext cx="898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Restful Svc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79414" y="3857822"/>
            <a:ext cx="92167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Polyglot</a:t>
            </a:r>
            <a:br>
              <a:rPr lang="en-US" sz="1100" dirty="0" smtClean="0">
                <a:solidFill>
                  <a:schemeClr val="bg2"/>
                </a:solidFill>
              </a:rPr>
            </a:br>
            <a:r>
              <a:rPr lang="en-US" sz="1100" dirty="0" smtClean="0">
                <a:solidFill>
                  <a:schemeClr val="bg2"/>
                </a:solidFill>
              </a:rPr>
              <a:t>Persistence</a:t>
            </a:r>
          </a:p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Layer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6771" y="1858347"/>
            <a:ext cx="545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Client</a:t>
            </a:r>
          </a:p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Layer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40648" y="2708600"/>
            <a:ext cx="681755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Svc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4" name="Can 23"/>
          <p:cNvSpPr/>
          <p:nvPr/>
        </p:nvSpPr>
        <p:spPr>
          <a:xfrm>
            <a:off x="661202" y="3537468"/>
            <a:ext cx="650707" cy="640313"/>
          </a:xfrm>
          <a:prstGeom prst="can">
            <a:avLst/>
          </a:prstGeom>
          <a:solidFill>
            <a:schemeClr val="tx1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Data Store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31485" y="2714043"/>
            <a:ext cx="681755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Svc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>
            <a:stCxn id="22" idx="3"/>
            <a:endCxn id="25" idx="1"/>
          </p:cNvCxnSpPr>
          <p:nvPr/>
        </p:nvCxnSpPr>
        <p:spPr>
          <a:xfrm>
            <a:off x="1322403" y="2981521"/>
            <a:ext cx="709082" cy="5443"/>
          </a:xfrm>
          <a:prstGeom prst="straightConnector1">
            <a:avLst/>
          </a:prstGeom>
          <a:ln w="19050">
            <a:solidFill>
              <a:schemeClr val="bg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22" idx="0"/>
          </p:cNvCxnSpPr>
          <p:nvPr/>
        </p:nvCxnSpPr>
        <p:spPr>
          <a:xfrm flipH="1">
            <a:off x="981526" y="2456283"/>
            <a:ext cx="797422" cy="25231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4" idx="1"/>
          </p:cNvCxnSpPr>
          <p:nvPr/>
        </p:nvCxnSpPr>
        <p:spPr>
          <a:xfrm>
            <a:off x="981526" y="3254441"/>
            <a:ext cx="5030" cy="28302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n 36"/>
          <p:cNvSpPr/>
          <p:nvPr/>
        </p:nvSpPr>
        <p:spPr>
          <a:xfrm>
            <a:off x="2104516" y="3532414"/>
            <a:ext cx="650707" cy="640313"/>
          </a:xfrm>
          <a:prstGeom prst="can">
            <a:avLst/>
          </a:prstGeom>
          <a:solidFill>
            <a:schemeClr val="tx1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Data Store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414345" y="3259883"/>
            <a:ext cx="5030" cy="283027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0512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0" y="469900"/>
            <a:ext cx="7200900" cy="38779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59" y="4292600"/>
            <a:ext cx="35077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Example by Anil </a:t>
            </a:r>
            <a:r>
              <a:rPr lang="en-US" sz="1400" i="1" dirty="0" err="1" smtClean="0">
                <a:solidFill>
                  <a:schemeClr val="bg2"/>
                </a:solidFill>
              </a:rPr>
              <a:t>Allewar</a:t>
            </a:r>
            <a:r>
              <a:rPr lang="en-US" sz="1400" i="1" dirty="0" smtClean="0">
                <a:solidFill>
                  <a:schemeClr val="bg2"/>
                </a:solidFill>
              </a:rPr>
              <a:t> (</a:t>
            </a:r>
            <a:r>
              <a:rPr lang="en-US" sz="1400" i="1" dirty="0" err="1" smtClean="0">
                <a:solidFill>
                  <a:schemeClr val="bg2"/>
                </a:solidFill>
              </a:rPr>
              <a:t>Synerzip</a:t>
            </a:r>
            <a:r>
              <a:rPr lang="en-US" sz="1400" i="1" dirty="0" smtClean="0">
                <a:solidFill>
                  <a:schemeClr val="bg2"/>
                </a:solidFill>
              </a:rPr>
              <a:t>)  2015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2868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view of Authentication and Authorization </a:t>
            </a:r>
            <a:endParaRPr lang="en-US" dirty="0"/>
          </a:p>
        </p:txBody>
      </p:sp>
      <p:sp>
        <p:nvSpPr>
          <p:cNvPr id="6" name="Picture Placeholder 1"/>
          <p:cNvSpPr>
            <a:spLocks noGrp="1"/>
          </p:cNvSpPr>
          <p:nvPr>
            <p:ph type="pic" idx="10"/>
          </p:nvPr>
        </p:nvSpPr>
        <p:spPr>
          <a:xfrm>
            <a:off x="366713" y="1419225"/>
            <a:ext cx="3946841" cy="3038475"/>
          </a:xfrm>
        </p:spPr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4502469" y="1419224"/>
            <a:ext cx="4274819" cy="3038475"/>
          </a:xfrm>
        </p:spPr>
        <p:txBody>
          <a:bodyPr/>
          <a:lstStyle/>
          <a:p>
            <a:r>
              <a:rPr lang="en-US" sz="1600" dirty="0" smtClean="0"/>
              <a:t>Reference Architecture:</a:t>
            </a:r>
          </a:p>
          <a:p>
            <a:pPr lvl="1"/>
            <a:r>
              <a:rPr lang="en-US" sz="1400" dirty="0" smtClean="0"/>
              <a:t>Restful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r>
              <a:rPr lang="en-US" sz="1600" dirty="0" smtClean="0"/>
              <a:t>Recommended Frameworks:</a:t>
            </a:r>
          </a:p>
          <a:p>
            <a:pPr lvl="1"/>
            <a:r>
              <a:rPr lang="en-US" sz="1400" dirty="0" smtClean="0"/>
              <a:t>Spring Boot</a:t>
            </a:r>
          </a:p>
          <a:p>
            <a:pPr lvl="1"/>
            <a:r>
              <a:rPr lang="en-US" sz="1400" dirty="0" smtClean="0"/>
              <a:t>Spring Cloud </a:t>
            </a:r>
          </a:p>
          <a:p>
            <a:pPr lvl="2"/>
            <a:r>
              <a:rPr lang="en-US" sz="1100" dirty="0" smtClean="0"/>
              <a:t>Spring Cloud </a:t>
            </a:r>
            <a:r>
              <a:rPr lang="en-US" sz="1100" dirty="0" err="1" smtClean="0"/>
              <a:t>Config</a:t>
            </a:r>
            <a:endParaRPr lang="en-US" sz="1100" dirty="0" smtClean="0"/>
          </a:p>
          <a:p>
            <a:pPr lvl="2"/>
            <a:r>
              <a:rPr lang="en-US" sz="1100" dirty="0" smtClean="0"/>
              <a:t>Spring Cloud Netflix</a:t>
            </a:r>
          </a:p>
          <a:p>
            <a:pPr lvl="2"/>
            <a:r>
              <a:rPr lang="en-US" sz="1100" dirty="0" smtClean="0"/>
              <a:t>Spring Cloud Bus</a:t>
            </a:r>
          </a:p>
          <a:p>
            <a:pPr lvl="2"/>
            <a:r>
              <a:rPr lang="en-US" sz="1100" dirty="0" smtClean="0"/>
              <a:t>Spring Cloud Security</a:t>
            </a:r>
            <a:r>
              <a:rPr lang="en-US" sz="1100" dirty="0"/>
              <a:t>(OAUTH or SAML)</a:t>
            </a:r>
            <a:endParaRPr lang="en-US" sz="1100" dirty="0" smtClean="0"/>
          </a:p>
          <a:p>
            <a:pPr lvl="1"/>
            <a:r>
              <a:rPr lang="en-US" sz="1400" dirty="0" smtClean="0"/>
              <a:t>Spring Data REST</a:t>
            </a:r>
          </a:p>
          <a:p>
            <a:pPr lvl="1"/>
            <a:r>
              <a:rPr lang="en-US" sz="1400" dirty="0" smtClean="0"/>
              <a:t>Spring Security (Business Service Level)</a:t>
            </a:r>
            <a:endParaRPr lang="en-US" sz="1400" dirty="0"/>
          </a:p>
          <a:p>
            <a:pPr lvl="1"/>
            <a:r>
              <a:rPr lang="en-US" sz="1400" dirty="0" err="1" smtClean="0"/>
              <a:t>AngularJs</a:t>
            </a:r>
            <a:endParaRPr lang="en-US" sz="1400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414654" y="1453584"/>
            <a:ext cx="3916046" cy="2978716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rgbClr val="000000"/>
                </a:solidFill>
              </a:rPr>
              <a:t>Limited Surface Area for Attack (DMZ,  Security Groups, Egress rules etc.)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dirty="0" smtClean="0">
                <a:solidFill>
                  <a:srgbClr val="000000"/>
                </a:solidFill>
              </a:rPr>
              <a:t>Client requires </a:t>
            </a:r>
            <a:br>
              <a:rPr lang="en-US" sz="1050" dirty="0" smtClean="0">
                <a:solidFill>
                  <a:srgbClr val="000000"/>
                </a:solidFill>
              </a:rPr>
            </a:br>
            <a:r>
              <a:rPr lang="en-US" sz="1050" dirty="0" smtClean="0">
                <a:solidFill>
                  <a:srgbClr val="000000"/>
                </a:solidFill>
              </a:rPr>
              <a:t>Credentials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0700" y="1905000"/>
            <a:ext cx="3771900" cy="24638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rgbClr val="000000"/>
                </a:solidFill>
              </a:rPr>
              <a:t>Container requires </a:t>
            </a:r>
            <a:br>
              <a:rPr lang="en-US" sz="1050" dirty="0" smtClean="0">
                <a:solidFill>
                  <a:srgbClr val="000000"/>
                </a:solidFill>
              </a:rPr>
            </a:br>
            <a:r>
              <a:rPr lang="en-US" sz="1050" dirty="0" smtClean="0">
                <a:solidFill>
                  <a:srgbClr val="000000"/>
                </a:solidFill>
              </a:rPr>
              <a:t>Credentials  (LDAP lookup or Token Validation)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&amp; Authorization (Soring Cloud Sec)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3100" y="2743200"/>
            <a:ext cx="1981200" cy="15748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50" dirty="0" smtClean="0">
                <a:solidFill>
                  <a:srgbClr val="000000"/>
                </a:solidFill>
              </a:rPr>
              <a:t>Leverage Java-based Method-level security</a:t>
            </a:r>
            <a:br>
              <a:rPr lang="en-US" sz="1050" dirty="0" smtClean="0">
                <a:solidFill>
                  <a:srgbClr val="000000"/>
                </a:solidFill>
              </a:rPr>
            </a:br>
            <a:r>
              <a:rPr lang="en-US" sz="1050" dirty="0" smtClean="0">
                <a:solidFill>
                  <a:srgbClr val="000000"/>
                </a:solidFill>
              </a:rPr>
              <a:t>(Spring Security)</a:t>
            </a:r>
          </a:p>
          <a:p>
            <a:endParaRPr lang="en-US" sz="1050" dirty="0">
              <a:solidFill>
                <a:srgbClr val="000000"/>
              </a:solidFill>
            </a:endParaRPr>
          </a:p>
          <a:p>
            <a:r>
              <a:rPr lang="en-US" sz="1050" dirty="0" smtClean="0">
                <a:solidFill>
                  <a:srgbClr val="000000"/>
                </a:solidFill>
              </a:rPr>
              <a:t>Leverage Database-Level</a:t>
            </a:r>
          </a:p>
          <a:p>
            <a:r>
              <a:rPr lang="en-US" sz="1050" dirty="0" smtClean="0">
                <a:solidFill>
                  <a:srgbClr val="000000"/>
                </a:solidFill>
              </a:rPr>
              <a:t>Security </a:t>
            </a:r>
            <a:endParaRPr lang="en-US" sz="1050" dirty="0">
              <a:solidFill>
                <a:srgbClr val="000000"/>
              </a:solidFill>
            </a:endParaRPr>
          </a:p>
        </p:txBody>
      </p:sp>
      <p:sp>
        <p:nvSpPr>
          <p:cNvPr id="27" name="Regular Pentagon 26"/>
          <p:cNvSpPr/>
          <p:nvPr/>
        </p:nvSpPr>
        <p:spPr>
          <a:xfrm>
            <a:off x="3048000" y="2311400"/>
            <a:ext cx="1257300" cy="990600"/>
          </a:xfrm>
          <a:prstGeom prst="pentagon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LDAP, AD,</a:t>
            </a:r>
          </a:p>
          <a:p>
            <a:pPr algn="ctr"/>
            <a:r>
              <a:rPr lang="en-US" sz="1200" dirty="0" smtClean="0"/>
              <a:t>Token </a:t>
            </a:r>
            <a:r>
              <a:rPr lang="en-US" sz="1200" dirty="0" err="1" smtClean="0"/>
              <a:t>Svr</a:t>
            </a:r>
            <a:endParaRPr lang="en-US" sz="1200" dirty="0"/>
          </a:p>
        </p:txBody>
      </p:sp>
      <p:sp>
        <p:nvSpPr>
          <p:cNvPr id="28" name="Snip Diagonal Corner Rectangle 27"/>
          <p:cNvSpPr/>
          <p:nvPr/>
        </p:nvSpPr>
        <p:spPr>
          <a:xfrm>
            <a:off x="3048000" y="3390900"/>
            <a:ext cx="1143000" cy="825500"/>
          </a:xfrm>
          <a:prstGeom prst="snip2DiagRect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Authorization </a:t>
            </a:r>
            <a:br>
              <a:rPr lang="en-US" sz="1100" dirty="0" smtClean="0"/>
            </a:br>
            <a:r>
              <a:rPr lang="en-US" sz="1100" dirty="0" smtClean="0"/>
              <a:t>Server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3477719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API gateway view /Security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13710" b="13710"/>
          <a:stretch>
            <a:fillRect/>
          </a:stretch>
        </p:blipFill>
        <p:spPr>
          <a:xfrm>
            <a:off x="977900" y="1282474"/>
            <a:ext cx="7799389" cy="3137126"/>
          </a:xfrm>
        </p:spPr>
      </p:pic>
    </p:spTree>
    <p:extLst>
      <p:ext uri="{BB962C8B-B14F-4D97-AF65-F5344CB8AC3E}">
        <p14:creationId xmlns:p14="http://schemas.microsoft.com/office/powerpoint/2010/main" val="305170176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66714" y="820738"/>
            <a:ext cx="8410575" cy="3382962"/>
          </a:xfrm>
        </p:spPr>
        <p:txBody>
          <a:bodyPr/>
          <a:lstStyle/>
          <a:p>
            <a:r>
              <a:rPr lang="en-US" sz="1600" dirty="0" smtClean="0"/>
              <a:t>Motivations for Modern Architectures</a:t>
            </a:r>
          </a:p>
          <a:p>
            <a:pPr lvl="1"/>
            <a:r>
              <a:rPr lang="en-US" sz="1400" dirty="0" smtClean="0"/>
              <a:t>Trend from 3D to 4D Architecture</a:t>
            </a:r>
          </a:p>
          <a:p>
            <a:pPr lvl="1"/>
            <a:r>
              <a:rPr lang="en-US" sz="1400" dirty="0" smtClean="0"/>
              <a:t>The 4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 Dimension is Change</a:t>
            </a:r>
            <a:endParaRPr lang="en-US" sz="600" dirty="0" smtClean="0"/>
          </a:p>
          <a:p>
            <a:pPr lvl="1"/>
            <a:r>
              <a:rPr lang="en-US" sz="1400" dirty="0" smtClean="0"/>
              <a:t>Autonomy allows for Change</a:t>
            </a:r>
          </a:p>
          <a:p>
            <a:r>
              <a:rPr lang="en-US" sz="1600" dirty="0" smtClean="0"/>
              <a:t>Approaches and Frameworks</a:t>
            </a:r>
          </a:p>
          <a:p>
            <a:pPr lvl="1"/>
            <a:r>
              <a:rPr lang="en-US" sz="1400" dirty="0"/>
              <a:t>Spring </a:t>
            </a:r>
            <a:r>
              <a:rPr lang="en-US" sz="1400" dirty="0" smtClean="0"/>
              <a:t> and Related Frameworks</a:t>
            </a:r>
          </a:p>
          <a:p>
            <a:pPr lvl="1"/>
            <a:r>
              <a:rPr lang="en-US" sz="1400" dirty="0" smtClean="0"/>
              <a:t>Autonomous Business Services</a:t>
            </a:r>
          </a:p>
          <a:p>
            <a:pPr lvl="1"/>
            <a:r>
              <a:rPr lang="en-US" sz="1400" dirty="0" smtClean="0"/>
              <a:t>Steps to Fine-grained Autonomy </a:t>
            </a:r>
          </a:p>
          <a:p>
            <a:pPr lvl="1"/>
            <a:r>
              <a:rPr lang="en-US" sz="1400" dirty="0" smtClean="0"/>
              <a:t>Examples</a:t>
            </a:r>
          </a:p>
          <a:p>
            <a:r>
              <a:rPr lang="en-US" sz="1600" dirty="0" smtClean="0"/>
              <a:t>How Pivotal helps Enterprises Transform</a:t>
            </a:r>
          </a:p>
          <a:p>
            <a:pPr lvl="1"/>
            <a:r>
              <a:rPr lang="en-US" sz="1400" dirty="0"/>
              <a:t>Application Infrastructure ( Spring and Cloud Foundry)</a:t>
            </a:r>
          </a:p>
          <a:p>
            <a:pPr lvl="1"/>
            <a:r>
              <a:rPr lang="en-US" sz="1400" dirty="0" smtClean="0"/>
              <a:t>Labs (Agile, </a:t>
            </a:r>
            <a:r>
              <a:rPr lang="en-US" sz="1400" dirty="0" err="1" smtClean="0"/>
              <a:t>DevOps</a:t>
            </a:r>
            <a:r>
              <a:rPr lang="en-US" sz="1400" dirty="0" smtClean="0"/>
              <a:t>, Data Science</a:t>
            </a:r>
            <a:r>
              <a:rPr lang="en-US" sz="1400" dirty="0"/>
              <a:t>)</a:t>
            </a:r>
            <a:endParaRPr lang="en-US" sz="1400" dirty="0" smtClean="0"/>
          </a:p>
          <a:p>
            <a:pPr lvl="1"/>
            <a:r>
              <a:rPr lang="en-US" sz="1400" dirty="0" smtClean="0"/>
              <a:t>MPP Analytics (</a:t>
            </a:r>
            <a:r>
              <a:rPr lang="en-US" sz="1400" dirty="0" err="1" smtClean="0"/>
              <a:t>Greenplum</a:t>
            </a:r>
            <a:r>
              <a:rPr lang="en-US" sz="1400" dirty="0" smtClean="0"/>
              <a:t>, </a:t>
            </a:r>
            <a:r>
              <a:rPr lang="en-US" sz="1400" dirty="0" err="1" smtClean="0"/>
              <a:t>Hadoop</a:t>
            </a:r>
            <a:r>
              <a:rPr lang="en-US" sz="1400" dirty="0" smtClean="0"/>
              <a:t>, and </a:t>
            </a:r>
            <a:r>
              <a:rPr lang="en-US" sz="1400" dirty="0" err="1" smtClean="0"/>
              <a:t>Hawq</a:t>
            </a:r>
            <a:r>
              <a:rPr lang="en-US" sz="1400" dirty="0" smtClean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741514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/ Analytics View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view of Big Data and Analytics will be supported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502469" y="1419224"/>
            <a:ext cx="4274819" cy="3038475"/>
          </a:xfrm>
        </p:spPr>
        <p:txBody>
          <a:bodyPr/>
          <a:lstStyle/>
          <a:p>
            <a:r>
              <a:rPr lang="en-US" sz="2000" dirty="0" smtClean="0"/>
              <a:t>Reference Architecture:</a:t>
            </a:r>
          </a:p>
          <a:p>
            <a:pPr lvl="1"/>
            <a:r>
              <a:rPr lang="en-US" sz="1800" dirty="0" smtClean="0"/>
              <a:t>Lambda </a:t>
            </a:r>
          </a:p>
          <a:p>
            <a:r>
              <a:rPr lang="en-US" sz="2000" dirty="0" smtClean="0"/>
              <a:t>Recommended Frameworks:</a:t>
            </a:r>
          </a:p>
          <a:p>
            <a:pPr lvl="1"/>
            <a:r>
              <a:rPr lang="en-US" sz="1800" dirty="0" smtClean="0"/>
              <a:t>ODP compliant HDFS</a:t>
            </a:r>
          </a:p>
          <a:p>
            <a:pPr lvl="1"/>
            <a:r>
              <a:rPr lang="en-US" sz="1800" dirty="0" smtClean="0"/>
              <a:t>HAWQ for Query</a:t>
            </a:r>
          </a:p>
          <a:p>
            <a:pPr lvl="1"/>
            <a:r>
              <a:rPr lang="en-US" sz="1800" dirty="0" err="1" smtClean="0"/>
              <a:t>MADLib</a:t>
            </a:r>
            <a:r>
              <a:rPr lang="en-US" sz="1800" dirty="0" smtClean="0"/>
              <a:t> for Machine Learning</a:t>
            </a:r>
          </a:p>
          <a:p>
            <a:pPr lvl="1"/>
            <a:r>
              <a:rPr lang="en-US" sz="1800" dirty="0" err="1" smtClean="0"/>
              <a:t>SpringXD</a:t>
            </a:r>
            <a:r>
              <a:rPr lang="en-US" sz="1800" dirty="0" smtClean="0"/>
              <a:t> for Stream processing</a:t>
            </a:r>
          </a:p>
          <a:p>
            <a:pPr lvl="1"/>
            <a:r>
              <a:rPr lang="en-US" sz="1800" dirty="0" err="1" smtClean="0"/>
              <a:t>Greenplum</a:t>
            </a:r>
            <a:r>
              <a:rPr lang="en-US" sz="1800" dirty="0" smtClean="0"/>
              <a:t> for Batch Views</a:t>
            </a:r>
          </a:p>
          <a:p>
            <a:pPr lvl="1"/>
            <a:r>
              <a:rPr lang="en-US" sz="1800" dirty="0" err="1" smtClean="0"/>
              <a:t>Gemfire</a:t>
            </a:r>
            <a:r>
              <a:rPr lang="en-US" sz="1800" dirty="0" smtClean="0"/>
              <a:t>/</a:t>
            </a:r>
            <a:r>
              <a:rPr lang="en-US" sz="1800" dirty="0" err="1" smtClean="0"/>
              <a:t>Redis</a:t>
            </a:r>
            <a:r>
              <a:rPr lang="en-US" sz="1800" dirty="0" smtClean="0"/>
              <a:t> for Serving Layer</a:t>
            </a:r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112498" y="1952430"/>
            <a:ext cx="1332899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Data Lake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07469" y="3427446"/>
            <a:ext cx="1332899" cy="545841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Stream</a:t>
            </a:r>
            <a:r>
              <a:rPr lang="en-US" sz="1600" dirty="0" smtClean="0">
                <a:solidFill>
                  <a:srgbClr val="000000"/>
                </a:solidFill>
              </a:rPr>
              <a:t> Processing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66977" y="2582247"/>
            <a:ext cx="965564" cy="383333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Batch Views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66977" y="2960136"/>
            <a:ext cx="965564" cy="383333"/>
          </a:xfrm>
          <a:prstGeom prst="rect">
            <a:avLst/>
          </a:prstGeom>
          <a:solidFill>
            <a:srgbClr val="B8B8B8"/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</a:rPr>
              <a:t>RT Events</a:t>
            </a:r>
            <a:endParaRPr lang="en-US" sz="1200" dirty="0">
              <a:solidFill>
                <a:srgbClr val="000000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09315" y="2550757"/>
            <a:ext cx="3337495" cy="20994"/>
          </a:xfrm>
          <a:prstGeom prst="line">
            <a:avLst/>
          </a:prstGeom>
          <a:ln w="19050"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35776" y="3374962"/>
            <a:ext cx="3337495" cy="20994"/>
          </a:xfrm>
          <a:prstGeom prst="line">
            <a:avLst/>
          </a:prstGeom>
          <a:ln w="19050">
            <a:solidFill>
              <a:schemeClr val="bg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Arrow 12"/>
          <p:cNvSpPr/>
          <p:nvPr/>
        </p:nvSpPr>
        <p:spPr>
          <a:xfrm rot="5400000">
            <a:off x="1458829" y="2939142"/>
            <a:ext cx="377830" cy="503854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rot="16200000" flipV="1">
            <a:off x="1453799" y="2566695"/>
            <a:ext cx="377830" cy="503854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Bent Arrow 14"/>
          <p:cNvSpPr/>
          <p:nvPr/>
        </p:nvSpPr>
        <p:spPr>
          <a:xfrm rot="16200000" flipV="1">
            <a:off x="2487814" y="3317420"/>
            <a:ext cx="377830" cy="503854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/>
          <p:cNvSpPr/>
          <p:nvPr/>
        </p:nvSpPr>
        <p:spPr>
          <a:xfrm rot="5400000">
            <a:off x="2482348" y="2073339"/>
            <a:ext cx="377830" cy="503854"/>
          </a:xfrm>
          <a:prstGeom prst="bentArrow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triped Right Arrow 16"/>
          <p:cNvSpPr/>
          <p:nvPr/>
        </p:nvSpPr>
        <p:spPr>
          <a:xfrm>
            <a:off x="3253532" y="2414296"/>
            <a:ext cx="1039032" cy="1112675"/>
          </a:xfrm>
          <a:prstGeom prst="stripedRightArrow">
            <a:avLst/>
          </a:prstGeom>
          <a:solidFill>
            <a:srgbClr val="B1DCE5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>
                <a:solidFill>
                  <a:srgbClr val="000000"/>
                </a:solidFill>
              </a:rPr>
              <a:t>Indep</a:t>
            </a:r>
            <a:r>
              <a:rPr lang="en-US" sz="900" dirty="0" smtClean="0">
                <a:solidFill>
                  <a:srgbClr val="000000"/>
                </a:solidFill>
              </a:rPr>
              <a:t>. Bus. Service</a:t>
            </a:r>
            <a:br>
              <a:rPr lang="en-US" sz="900" dirty="0" smtClean="0">
                <a:solidFill>
                  <a:srgbClr val="000000"/>
                </a:solidFill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230" y="2813180"/>
            <a:ext cx="10234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Raw Data </a:t>
            </a:r>
            <a:br>
              <a:rPr lang="en-US" sz="1100" dirty="0" smtClean="0">
                <a:solidFill>
                  <a:schemeClr val="bg2"/>
                </a:solidFill>
              </a:rPr>
            </a:br>
            <a:r>
              <a:rPr lang="en-US" sz="1100" dirty="0" smtClean="0">
                <a:solidFill>
                  <a:schemeClr val="bg2"/>
                </a:solidFill>
              </a:rPr>
              <a:t>from Sources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42164" y="3532415"/>
            <a:ext cx="6393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Stream</a:t>
            </a:r>
          </a:p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Layer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076771" y="2026299"/>
            <a:ext cx="54538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Batch</a:t>
            </a:r>
          </a:p>
          <a:p>
            <a:pPr algn="ctr"/>
            <a:r>
              <a:rPr lang="en-US" sz="1100" dirty="0" smtClean="0">
                <a:solidFill>
                  <a:schemeClr val="bg2"/>
                </a:solidFill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11152992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0" y="787400"/>
            <a:ext cx="7345630" cy="368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730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/ Event view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11382" b="11382"/>
          <a:stretch>
            <a:fillRect/>
          </a:stretch>
        </p:blipFill>
        <p:spPr>
          <a:xfrm>
            <a:off x="1497759" y="858838"/>
            <a:ext cx="6263530" cy="3141662"/>
          </a:xfrm>
        </p:spPr>
      </p:pic>
      <p:sp>
        <p:nvSpPr>
          <p:cNvPr id="5" name="TextBox 4"/>
          <p:cNvSpPr txBox="1"/>
          <p:nvPr/>
        </p:nvSpPr>
        <p:spPr>
          <a:xfrm>
            <a:off x="691532" y="4292600"/>
            <a:ext cx="2383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err="1" smtClean="0">
                <a:solidFill>
                  <a:schemeClr val="bg2"/>
                </a:solidFill>
              </a:rPr>
              <a:t>Etrade</a:t>
            </a:r>
            <a:r>
              <a:rPr lang="en-US" sz="1400" i="1" dirty="0" smtClean="0">
                <a:solidFill>
                  <a:schemeClr val="bg2"/>
                </a:solidFill>
              </a:rPr>
              <a:t> Example by   2015</a:t>
            </a:r>
          </a:p>
        </p:txBody>
      </p:sp>
    </p:spTree>
    <p:extLst>
      <p:ext uri="{BB962C8B-B14F-4D97-AF65-F5344CB8AC3E}">
        <p14:creationId xmlns:p14="http://schemas.microsoft.com/office/powerpoint/2010/main" val="31142296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455" y="1787136"/>
            <a:ext cx="6048376" cy="1241365"/>
          </a:xfrm>
        </p:spPr>
        <p:txBody>
          <a:bodyPr/>
          <a:lstStyle/>
          <a:p>
            <a:r>
              <a:rPr lang="en-US" sz="8800" dirty="0" smtClean="0"/>
              <a:t>Pivotal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4517573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Pivotal Areas of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Cloud Native Platform</a:t>
            </a:r>
          </a:p>
          <a:p>
            <a:pPr lvl="1"/>
            <a:r>
              <a:rPr lang="en-US" dirty="0" smtClean="0"/>
              <a:t>Learn and Change Quickly</a:t>
            </a:r>
          </a:p>
          <a:p>
            <a:pPr lvl="1"/>
            <a:r>
              <a:rPr lang="en-US" dirty="0" smtClean="0"/>
              <a:t>Combine Apps and Data</a:t>
            </a:r>
          </a:p>
          <a:p>
            <a:pPr lvl="1"/>
            <a:r>
              <a:rPr lang="en-US" dirty="0" smtClean="0"/>
              <a:t>Leverage Cloud Agility</a:t>
            </a:r>
          </a:p>
          <a:p>
            <a:r>
              <a:rPr lang="en-US" dirty="0" smtClean="0"/>
              <a:t>Data Science</a:t>
            </a:r>
          </a:p>
          <a:p>
            <a:pPr lvl="1"/>
            <a:r>
              <a:rPr lang="en-US" dirty="0" smtClean="0"/>
              <a:t>Multiple Industries</a:t>
            </a:r>
          </a:p>
          <a:p>
            <a:pPr lvl="1"/>
            <a:r>
              <a:rPr lang="en-US" dirty="0" smtClean="0"/>
              <a:t>Combine Data, Apps, and Methodology</a:t>
            </a:r>
          </a:p>
          <a:p>
            <a:pPr lvl="1"/>
            <a:r>
              <a:rPr lang="en-US" dirty="0" smtClean="0"/>
              <a:t>Continual Innovation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Pivotal Labs</a:t>
            </a:r>
          </a:p>
          <a:p>
            <a:pPr lvl="1"/>
            <a:r>
              <a:rPr lang="en-US" dirty="0" smtClean="0"/>
              <a:t>Test-Driven Development</a:t>
            </a:r>
          </a:p>
          <a:p>
            <a:pPr lvl="1"/>
            <a:r>
              <a:rPr lang="en-US" dirty="0" smtClean="0"/>
              <a:t>Pair Programming</a:t>
            </a:r>
          </a:p>
          <a:p>
            <a:pPr lvl="1"/>
            <a:r>
              <a:rPr lang="en-US" dirty="0" smtClean="0"/>
              <a:t>12-Factor Apps</a:t>
            </a:r>
          </a:p>
          <a:p>
            <a:pPr lvl="1"/>
            <a:r>
              <a:rPr lang="en-US" dirty="0" smtClean="0"/>
              <a:t>Cloud Native Platforms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-Ops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379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>
            <a:spLocks noGrp="1"/>
          </p:cNvSpPr>
          <p:nvPr>
            <p:ph type="sldNum" idx="12"/>
          </p:nvPr>
        </p:nvSpPr>
        <p:spPr>
          <a:xfrm>
            <a:off x="48247" y="4861462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900" b="0" i="0" u="none" strike="noStrike" cap="none" baseline="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en-US" sz="900" b="0" i="0" u="none" strike="noStrike" cap="none" baseline="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Shape 307"/>
          <p:cNvSpPr txBox="1"/>
          <p:nvPr/>
        </p:nvSpPr>
        <p:spPr>
          <a:xfrm>
            <a:off x="4016948" y="283777"/>
            <a:ext cx="173510" cy="2891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 b="0" i="0" u="none" strike="noStrike" cap="none" baseline="0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2311178" y="465141"/>
            <a:ext cx="3510446" cy="425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dirty="0" smtClean="0">
                <a:solidFill>
                  <a:srgbClr val="017A66"/>
                </a:solidFill>
                <a:latin typeface="Arial"/>
                <a:ea typeface="Arial"/>
                <a:cs typeface="Arial"/>
                <a:sym typeface="Arial"/>
                <a:rtl val="0"/>
              </a:rPr>
              <a:t>Platform</a:t>
            </a:r>
            <a:endParaRPr lang="en-US" sz="2000" b="1" i="0" u="none" strike="noStrike" cap="none" baseline="0" dirty="0">
              <a:solidFill>
                <a:srgbClr val="017A66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2549210" y="1090512"/>
            <a:ext cx="3030936" cy="652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Application Framework</a:t>
            </a:r>
          </a:p>
        </p:txBody>
      </p:sp>
      <p:sp>
        <p:nvSpPr>
          <p:cNvPr id="310" name="Shape 310"/>
          <p:cNvSpPr/>
          <p:nvPr/>
        </p:nvSpPr>
        <p:spPr>
          <a:xfrm>
            <a:off x="2549210" y="2069005"/>
            <a:ext cx="3030936" cy="652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Runtime Platform</a:t>
            </a:r>
          </a:p>
        </p:txBody>
      </p:sp>
      <p:sp>
        <p:nvSpPr>
          <p:cNvPr id="311" name="Shape 311"/>
          <p:cNvSpPr/>
          <p:nvPr/>
        </p:nvSpPr>
        <p:spPr>
          <a:xfrm>
            <a:off x="2549210" y="3007718"/>
            <a:ext cx="3030936" cy="652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Infrastructure Automation</a:t>
            </a:r>
          </a:p>
        </p:txBody>
      </p:sp>
      <p:sp>
        <p:nvSpPr>
          <p:cNvPr id="312" name="Shape 312"/>
          <p:cNvSpPr/>
          <p:nvPr/>
        </p:nvSpPr>
        <p:spPr>
          <a:xfrm>
            <a:off x="2549210" y="3986208"/>
            <a:ext cx="3030936" cy="652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 baseline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rtl val="0"/>
              </a:rPr>
              <a:t>Infrastructure</a:t>
            </a:r>
          </a:p>
        </p:txBody>
      </p:sp>
      <p:grpSp>
        <p:nvGrpSpPr>
          <p:cNvPr id="313" name="Shape 313"/>
          <p:cNvGrpSpPr/>
          <p:nvPr/>
        </p:nvGrpSpPr>
        <p:grpSpPr>
          <a:xfrm>
            <a:off x="783487" y="338141"/>
            <a:ext cx="1456398" cy="4249595"/>
            <a:chOff x="783487" y="465141"/>
            <a:chExt cx="1456398" cy="4249595"/>
          </a:xfrm>
        </p:grpSpPr>
        <p:sp>
          <p:nvSpPr>
            <p:cNvPr id="314" name="Shape 314"/>
            <p:cNvSpPr/>
            <p:nvPr/>
          </p:nvSpPr>
          <p:spPr>
            <a:xfrm>
              <a:off x="783487" y="465141"/>
              <a:ext cx="1456398" cy="42560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b="1" i="0" u="none" strike="noStrike" cap="none" baseline="0">
                  <a:solidFill>
                    <a:srgbClr val="2D73B9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Culture</a:t>
              </a: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983998" y="1645376"/>
              <a:ext cx="378349" cy="2168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800" b="0" i="0" u="none" strike="noStrike" cap="none" baseline="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Dev</a:t>
              </a: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983998" y="2631906"/>
              <a:ext cx="378349" cy="2168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800" b="0" i="0" u="none" strike="noStrike" cap="none" baseline="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Dev</a:t>
              </a: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1474823" y="2631906"/>
              <a:ext cx="498896" cy="2168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800" b="0" i="0" u="none" strike="noStrike" cap="none" baseline="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IT Ops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1186428" y="4497848"/>
              <a:ext cx="498896" cy="2168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800" b="0" i="0" u="none" strike="noStrike" cap="none" baseline="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IT Ops</a:t>
              </a:r>
            </a:p>
          </p:txBody>
        </p:sp>
        <p:pic>
          <p:nvPicPr>
            <p:cNvPr id="319" name="Shape 319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237" y="1098024"/>
              <a:ext cx="206707" cy="553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Shape 320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72237" y="2078464"/>
              <a:ext cx="206707" cy="553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Shape 321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15162" y="2081531"/>
              <a:ext cx="203087" cy="543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Shape 322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7255" y="3972673"/>
              <a:ext cx="203087" cy="5437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Shape 323"/>
            <p:cNvSpPr txBox="1"/>
            <p:nvPr/>
          </p:nvSpPr>
          <p:spPr>
            <a:xfrm>
              <a:off x="1186428" y="3583694"/>
              <a:ext cx="498896" cy="21688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-US" sz="800" b="0" i="0" u="none" strike="noStrike" cap="none" baseline="0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IT Ops</a:t>
              </a:r>
            </a:p>
          </p:txBody>
        </p:sp>
        <p:pic>
          <p:nvPicPr>
            <p:cNvPr id="324" name="Shape 324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37255" y="3058518"/>
              <a:ext cx="203087" cy="5437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5" name="Shape 325"/>
          <p:cNvSpPr/>
          <p:nvPr/>
        </p:nvSpPr>
        <p:spPr>
          <a:xfrm>
            <a:off x="6019858" y="465141"/>
            <a:ext cx="2291100" cy="42560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 baseline="0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Tools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6013842" y="1548944"/>
            <a:ext cx="800452" cy="2168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Spring Cloud</a:t>
            </a:r>
          </a:p>
        </p:txBody>
      </p:sp>
      <p:sp>
        <p:nvSpPr>
          <p:cNvPr id="327" name="Shape 327"/>
          <p:cNvSpPr txBox="1"/>
          <p:nvPr/>
        </p:nvSpPr>
        <p:spPr>
          <a:xfrm>
            <a:off x="6933652" y="1541917"/>
            <a:ext cx="740195" cy="2168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rtl val="0"/>
              </a:rPr>
              <a:t>Spring Boot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5988751" y="2542405"/>
            <a:ext cx="896470" cy="2168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  <a:rtl val="0"/>
              </a:rPr>
              <a:t>Cloud Foundry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6186352" y="3494280"/>
            <a:ext cx="633547" cy="2014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  <a:rtl val="0"/>
              </a:rPr>
              <a:t>BOSH</a:t>
            </a:r>
          </a:p>
        </p:txBody>
      </p:sp>
      <p:sp>
        <p:nvSpPr>
          <p:cNvPr id="330" name="Shape 330"/>
          <p:cNvSpPr txBox="1"/>
          <p:nvPr/>
        </p:nvSpPr>
        <p:spPr>
          <a:xfrm>
            <a:off x="6039673" y="4405520"/>
            <a:ext cx="627827" cy="2172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  <a:rtl val="0"/>
              </a:rPr>
              <a:t>AWS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6804964" y="4405520"/>
            <a:ext cx="840436" cy="2299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 err="1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  <a:rtl val="0"/>
              </a:rPr>
              <a:t>VMWare</a:t>
            </a:r>
            <a:endParaRPr lang="en-US" sz="900" b="0" i="0" u="none" strike="noStrike" cap="none" baseline="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8207782" y="4421087"/>
            <a:ext cx="710013" cy="2168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 err="1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  <a:rtl val="0"/>
              </a:rPr>
              <a:t>OpenStack</a:t>
            </a:r>
            <a:endParaRPr lang="en-US" sz="900" b="0" i="0" u="none" strike="noStrike" cap="none" baseline="0" dirty="0">
              <a:solidFill>
                <a:srgbClr val="787878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333" name="Shape 33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9279" y="1086041"/>
            <a:ext cx="487255" cy="48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8464" y="2031815"/>
            <a:ext cx="584509" cy="58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44350" y="3073886"/>
            <a:ext cx="711193" cy="458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8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1855" y="4038380"/>
            <a:ext cx="747059" cy="298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9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76438" y="3961083"/>
            <a:ext cx="682592" cy="45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10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406" y="3960589"/>
            <a:ext cx="494032" cy="494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11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0464" y="1062840"/>
            <a:ext cx="582146" cy="5821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/>
          <p:nvPr/>
        </p:nvCxnSpPr>
        <p:spPr>
          <a:xfrm>
            <a:off x="5821626" y="600987"/>
            <a:ext cx="0" cy="412896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bevel/>
            <a:headEnd type="none" w="med" len="med"/>
            <a:tailEnd type="none" w="med" len="med"/>
          </a:ln>
        </p:spPr>
      </p:cxnSp>
      <p:cxnSp>
        <p:nvCxnSpPr>
          <p:cNvPr id="341" name="Shape 341"/>
          <p:cNvCxnSpPr/>
          <p:nvPr/>
        </p:nvCxnSpPr>
        <p:spPr>
          <a:xfrm>
            <a:off x="2311178" y="600987"/>
            <a:ext cx="0" cy="4128965"/>
          </a:xfrm>
          <a:prstGeom prst="straightConnector1">
            <a:avLst/>
          </a:prstGeom>
          <a:noFill/>
          <a:ln w="12700" cap="flat" cmpd="sng">
            <a:solidFill>
              <a:schemeClr val="dk2"/>
            </a:solidFill>
            <a:prstDash val="dot"/>
            <a:bevel/>
            <a:headEnd type="none" w="med" len="med"/>
            <a:tailEnd type="none" w="med" len="med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1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0547" y="3898412"/>
            <a:ext cx="702721" cy="52636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7625002" y="4407978"/>
            <a:ext cx="486167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 dirty="0">
                <a:solidFill>
                  <a:srgbClr val="787878"/>
                </a:solidFill>
                <a:latin typeface="Arial"/>
                <a:ea typeface="Arial"/>
                <a:cs typeface="Arial"/>
                <a:sym typeface="Arial"/>
                <a:rtl val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77252995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/>
        </p:nvSpPr>
        <p:spPr>
          <a:xfrm>
            <a:off x="0" y="4654278"/>
            <a:ext cx="9144000" cy="48922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Calibri"/>
              <a:buNone/>
            </a:pPr>
            <a:endParaRPr sz="1400" kern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  <a:rtl val="0"/>
            </a:endParaRPr>
          </a:p>
        </p:txBody>
      </p:sp>
      <p:cxnSp>
        <p:nvCxnSpPr>
          <p:cNvPr id="485" name="Shape 485"/>
          <p:cNvCxnSpPr/>
          <p:nvPr/>
        </p:nvCxnSpPr>
        <p:spPr>
          <a:xfrm rot="10800000">
            <a:off x="5542789" y="4259217"/>
            <a:ext cx="0" cy="168968"/>
          </a:xfrm>
          <a:prstGeom prst="straightConnector1">
            <a:avLst/>
          </a:prstGeom>
          <a:noFill/>
          <a:ln w="38100" cap="flat" cmpd="sng">
            <a:solidFill>
              <a:srgbClr val="4426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Shape 486"/>
          <p:cNvCxnSpPr/>
          <p:nvPr/>
        </p:nvCxnSpPr>
        <p:spPr>
          <a:xfrm rot="10800000">
            <a:off x="7491614" y="4259217"/>
            <a:ext cx="0" cy="168968"/>
          </a:xfrm>
          <a:prstGeom prst="straightConnector1">
            <a:avLst/>
          </a:prstGeom>
          <a:noFill/>
          <a:ln w="38100" cap="flat" cmpd="sng">
            <a:solidFill>
              <a:srgbClr val="44266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Shape 487"/>
          <p:cNvCxnSpPr/>
          <p:nvPr/>
        </p:nvCxnSpPr>
        <p:spPr>
          <a:xfrm rot="10800000">
            <a:off x="3600064" y="4254256"/>
            <a:ext cx="0" cy="168968"/>
          </a:xfrm>
          <a:prstGeom prst="straightConnector1">
            <a:avLst/>
          </a:prstGeom>
          <a:noFill/>
          <a:ln w="38100" cap="flat" cmpd="sng">
            <a:solidFill>
              <a:srgbClr val="44266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Shape 488"/>
          <p:cNvSpPr/>
          <p:nvPr/>
        </p:nvSpPr>
        <p:spPr>
          <a:xfrm>
            <a:off x="302611" y="151046"/>
            <a:ext cx="6627633" cy="3578601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Calibri"/>
              <a:buNone/>
            </a:pPr>
            <a:endParaRPr sz="1400" kern="0">
              <a:solidFill>
                <a:srgbClr val="292C2F"/>
              </a:solidFill>
              <a:latin typeface="Roboto"/>
              <a:ea typeface="Roboto"/>
              <a:cs typeface="Roboto"/>
              <a:sym typeface="Roboto"/>
              <a:rtl val="0"/>
            </a:endParaRPr>
          </a:p>
        </p:txBody>
      </p:sp>
      <p:sp>
        <p:nvSpPr>
          <p:cNvPr id="489" name="Shape 489"/>
          <p:cNvSpPr/>
          <p:nvPr/>
        </p:nvSpPr>
        <p:spPr>
          <a:xfrm>
            <a:off x="406570" y="1137055"/>
            <a:ext cx="6423653" cy="2010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Calibri"/>
              <a:buNone/>
            </a:pPr>
            <a:endParaRPr sz="1400" kern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  <a:rtl val="0"/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7046921" y="151046"/>
            <a:ext cx="1822203" cy="35786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Calibri"/>
              <a:buNone/>
            </a:pPr>
            <a:endParaRPr sz="1400" kern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  <a:rtl val="0"/>
            </a:endParaRPr>
          </a:p>
        </p:txBody>
      </p:sp>
      <p:sp>
        <p:nvSpPr>
          <p:cNvPr id="491" name="Shape 491"/>
          <p:cNvSpPr/>
          <p:nvPr/>
        </p:nvSpPr>
        <p:spPr>
          <a:xfrm>
            <a:off x="1567616" y="596935"/>
            <a:ext cx="2033928" cy="4579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Container Scheduling</a:t>
            </a:r>
          </a:p>
        </p:txBody>
      </p:sp>
      <p:sp>
        <p:nvSpPr>
          <p:cNvPr id="492" name="Shape 492"/>
          <p:cNvSpPr/>
          <p:nvPr/>
        </p:nvSpPr>
        <p:spPr>
          <a:xfrm>
            <a:off x="2043768" y="1200186"/>
            <a:ext cx="321303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600" b="1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Application Framework</a:t>
            </a:r>
          </a:p>
        </p:txBody>
      </p:sp>
      <p:sp>
        <p:nvSpPr>
          <p:cNvPr id="493" name="Shape 493"/>
          <p:cNvSpPr/>
          <p:nvPr/>
        </p:nvSpPr>
        <p:spPr>
          <a:xfrm>
            <a:off x="7192803" y="161701"/>
            <a:ext cx="152707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600" b="1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Services</a:t>
            </a:r>
          </a:p>
        </p:txBody>
      </p:sp>
      <p:sp>
        <p:nvSpPr>
          <p:cNvPr id="494" name="Shape 494"/>
          <p:cNvSpPr/>
          <p:nvPr/>
        </p:nvSpPr>
        <p:spPr>
          <a:xfrm>
            <a:off x="2364527" y="171623"/>
            <a:ext cx="257151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10253F"/>
              </a:buClr>
              <a:buSzPct val="25000"/>
              <a:buFont typeface="Roboto"/>
              <a:buNone/>
            </a:pPr>
            <a:r>
              <a:rPr lang="en-US" sz="1600" b="1" kern="0">
                <a:solidFill>
                  <a:srgbClr val="10253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Platform Runtime</a:t>
            </a:r>
          </a:p>
        </p:txBody>
      </p:sp>
      <p:sp>
        <p:nvSpPr>
          <p:cNvPr id="495" name="Shape 495"/>
          <p:cNvSpPr/>
          <p:nvPr/>
        </p:nvSpPr>
        <p:spPr>
          <a:xfrm>
            <a:off x="406572" y="596935"/>
            <a:ext cx="1091587" cy="4579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Routing</a:t>
            </a:r>
          </a:p>
        </p:txBody>
      </p:sp>
      <p:sp>
        <p:nvSpPr>
          <p:cNvPr id="496" name="Shape 496"/>
          <p:cNvSpPr/>
          <p:nvPr/>
        </p:nvSpPr>
        <p:spPr>
          <a:xfrm>
            <a:off x="7192803" y="612556"/>
            <a:ext cx="1527079" cy="411923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Database</a:t>
            </a:r>
          </a:p>
        </p:txBody>
      </p:sp>
      <p:sp>
        <p:nvSpPr>
          <p:cNvPr id="497" name="Shape 497"/>
          <p:cNvSpPr/>
          <p:nvPr/>
        </p:nvSpPr>
        <p:spPr>
          <a:xfrm>
            <a:off x="5519975" y="592022"/>
            <a:ext cx="1310253" cy="4579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Configuration</a:t>
            </a:r>
          </a:p>
        </p:txBody>
      </p:sp>
      <p:sp>
        <p:nvSpPr>
          <p:cNvPr id="498" name="Shape 498"/>
          <p:cNvSpPr/>
          <p:nvPr/>
        </p:nvSpPr>
        <p:spPr>
          <a:xfrm>
            <a:off x="3675503" y="592710"/>
            <a:ext cx="1768069" cy="4579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Service Discovery</a:t>
            </a:r>
          </a:p>
        </p:txBody>
      </p:sp>
      <p:sp>
        <p:nvSpPr>
          <p:cNvPr id="499" name="Shape 499"/>
          <p:cNvSpPr/>
          <p:nvPr/>
        </p:nvSpPr>
        <p:spPr>
          <a:xfrm>
            <a:off x="7192803" y="1116257"/>
            <a:ext cx="1527079" cy="42346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Big Data</a:t>
            </a:r>
          </a:p>
        </p:txBody>
      </p:sp>
      <p:sp>
        <p:nvSpPr>
          <p:cNvPr id="500" name="Shape 500"/>
          <p:cNvSpPr/>
          <p:nvPr/>
        </p:nvSpPr>
        <p:spPr>
          <a:xfrm>
            <a:off x="7192977" y="1631495"/>
            <a:ext cx="1527079" cy="42346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Object Storage</a:t>
            </a:r>
          </a:p>
        </p:txBody>
      </p:sp>
      <p:sp>
        <p:nvSpPr>
          <p:cNvPr id="501" name="Shape 501"/>
          <p:cNvSpPr/>
          <p:nvPr/>
        </p:nvSpPr>
        <p:spPr>
          <a:xfrm>
            <a:off x="7192977" y="2146733"/>
            <a:ext cx="1527079" cy="42346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Mobile</a:t>
            </a:r>
          </a:p>
        </p:txBody>
      </p:sp>
      <p:sp>
        <p:nvSpPr>
          <p:cNvPr id="502" name="Shape 502"/>
          <p:cNvSpPr/>
          <p:nvPr/>
        </p:nvSpPr>
        <p:spPr>
          <a:xfrm>
            <a:off x="7192977" y="2661969"/>
            <a:ext cx="1526905" cy="42346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Build CI</a:t>
            </a:r>
          </a:p>
        </p:txBody>
      </p:sp>
      <p:sp>
        <p:nvSpPr>
          <p:cNvPr id="503" name="Shape 503"/>
          <p:cNvSpPr/>
          <p:nvPr/>
        </p:nvSpPr>
        <p:spPr>
          <a:xfrm>
            <a:off x="7192977" y="3177206"/>
            <a:ext cx="1527079" cy="42346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User Provided</a:t>
            </a:r>
          </a:p>
        </p:txBody>
      </p:sp>
      <p:sp>
        <p:nvSpPr>
          <p:cNvPr id="504" name="Shape 504"/>
          <p:cNvSpPr/>
          <p:nvPr/>
        </p:nvSpPr>
        <p:spPr>
          <a:xfrm>
            <a:off x="406572" y="3237589"/>
            <a:ext cx="3194970" cy="3779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Logging &amp; Metrics</a:t>
            </a:r>
          </a:p>
        </p:txBody>
      </p:sp>
      <p:sp>
        <p:nvSpPr>
          <p:cNvPr id="505" name="Shape 505"/>
          <p:cNvSpPr/>
          <p:nvPr/>
        </p:nvSpPr>
        <p:spPr>
          <a:xfrm>
            <a:off x="3675503" y="3237589"/>
            <a:ext cx="3154724" cy="37795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Messaging</a:t>
            </a:r>
          </a:p>
        </p:txBody>
      </p:sp>
      <p:sp>
        <p:nvSpPr>
          <p:cNvPr id="506" name="Shape 506"/>
          <p:cNvSpPr/>
          <p:nvPr/>
        </p:nvSpPr>
        <p:spPr>
          <a:xfrm>
            <a:off x="5267519" y="1686300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Circuit Breakers</a:t>
            </a:r>
          </a:p>
        </p:txBody>
      </p:sp>
      <p:sp>
        <p:nvSpPr>
          <p:cNvPr id="507" name="Shape 507"/>
          <p:cNvSpPr/>
          <p:nvPr/>
        </p:nvSpPr>
        <p:spPr>
          <a:xfrm>
            <a:off x="582968" y="1686300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12 Factor Apps</a:t>
            </a:r>
          </a:p>
        </p:txBody>
      </p:sp>
      <p:sp>
        <p:nvSpPr>
          <p:cNvPr id="508" name="Shape 508"/>
          <p:cNvSpPr/>
          <p:nvPr/>
        </p:nvSpPr>
        <p:spPr>
          <a:xfrm>
            <a:off x="3703178" y="1686300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RESTful Services</a:t>
            </a:r>
          </a:p>
        </p:txBody>
      </p:sp>
      <p:sp>
        <p:nvSpPr>
          <p:cNvPr id="509" name="Shape 509"/>
          <p:cNvSpPr/>
          <p:nvPr/>
        </p:nvSpPr>
        <p:spPr>
          <a:xfrm>
            <a:off x="2138840" y="1686300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Microservices</a:t>
            </a:r>
          </a:p>
        </p:txBody>
      </p:sp>
      <p:sp>
        <p:nvSpPr>
          <p:cNvPr id="510" name="Shape 510"/>
          <p:cNvSpPr/>
          <p:nvPr/>
        </p:nvSpPr>
        <p:spPr>
          <a:xfrm>
            <a:off x="5256810" y="2405621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.NET</a:t>
            </a:r>
          </a:p>
        </p:txBody>
      </p:sp>
      <p:sp>
        <p:nvSpPr>
          <p:cNvPr id="511" name="Shape 511"/>
          <p:cNvSpPr/>
          <p:nvPr/>
        </p:nvSpPr>
        <p:spPr>
          <a:xfrm>
            <a:off x="572258" y="2405621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Spring Boot</a:t>
            </a:r>
          </a:p>
        </p:txBody>
      </p:sp>
      <p:sp>
        <p:nvSpPr>
          <p:cNvPr id="512" name="Shape 512"/>
          <p:cNvSpPr/>
          <p:nvPr/>
        </p:nvSpPr>
        <p:spPr>
          <a:xfrm>
            <a:off x="3692469" y="2405621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Node.js</a:t>
            </a:r>
          </a:p>
        </p:txBody>
      </p:sp>
      <p:sp>
        <p:nvSpPr>
          <p:cNvPr id="513" name="Shape 513"/>
          <p:cNvSpPr/>
          <p:nvPr/>
        </p:nvSpPr>
        <p:spPr>
          <a:xfrm>
            <a:off x="2128131" y="2405621"/>
            <a:ext cx="1390763" cy="545125"/>
          </a:xfrm>
          <a:prstGeom prst="roundRect">
            <a:avLst>
              <a:gd name="adj" fmla="val 16667"/>
            </a:avLst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Ruby on Rails</a:t>
            </a:r>
          </a:p>
        </p:txBody>
      </p:sp>
      <p:sp>
        <p:nvSpPr>
          <p:cNvPr id="514" name="Shape 514"/>
          <p:cNvSpPr/>
          <p:nvPr/>
        </p:nvSpPr>
        <p:spPr>
          <a:xfrm>
            <a:off x="302609" y="3799385"/>
            <a:ext cx="8566514" cy="489222"/>
          </a:xfrm>
          <a:prstGeom prst="rect">
            <a:avLst/>
          </a:prstGeom>
          <a:solidFill>
            <a:srgbClr val="097F7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Font typeface="Calibri"/>
              <a:buNone/>
            </a:pPr>
            <a:endParaRPr sz="1400" kern="0">
              <a:solidFill>
                <a:srgbClr val="F2F2F2"/>
              </a:solidFill>
              <a:latin typeface="Roboto"/>
              <a:ea typeface="Roboto"/>
              <a:cs typeface="Roboto"/>
              <a:sym typeface="Roboto"/>
              <a:rtl val="0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538697" y="3874719"/>
            <a:ext cx="1476413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600" b="1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Operations</a:t>
            </a:r>
          </a:p>
        </p:txBody>
      </p:sp>
      <p:sp>
        <p:nvSpPr>
          <p:cNvPr id="516" name="Shape 516"/>
          <p:cNvSpPr/>
          <p:nvPr/>
        </p:nvSpPr>
        <p:spPr>
          <a:xfrm>
            <a:off x="2469408" y="3813164"/>
            <a:ext cx="137845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Zero Downtime Deployments</a:t>
            </a:r>
          </a:p>
        </p:txBody>
      </p:sp>
      <p:sp>
        <p:nvSpPr>
          <p:cNvPr id="517" name="Shape 517"/>
          <p:cNvSpPr/>
          <p:nvPr/>
        </p:nvSpPr>
        <p:spPr>
          <a:xfrm>
            <a:off x="4044239" y="3813164"/>
            <a:ext cx="116513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Failover &amp; Recovery</a:t>
            </a:r>
          </a:p>
        </p:txBody>
      </p:sp>
      <p:sp>
        <p:nvSpPr>
          <p:cNvPr id="518" name="Shape 518"/>
          <p:cNvSpPr/>
          <p:nvPr/>
        </p:nvSpPr>
        <p:spPr>
          <a:xfrm>
            <a:off x="5364114" y="3905498"/>
            <a:ext cx="1027763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Scaling</a:t>
            </a:r>
          </a:p>
        </p:txBody>
      </p:sp>
      <p:sp>
        <p:nvSpPr>
          <p:cNvPr id="519" name="Shape 519"/>
          <p:cNvSpPr/>
          <p:nvPr/>
        </p:nvSpPr>
        <p:spPr>
          <a:xfrm>
            <a:off x="6536205" y="3813164"/>
            <a:ext cx="105143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Security Patching</a:t>
            </a:r>
          </a:p>
        </p:txBody>
      </p:sp>
      <p:sp>
        <p:nvSpPr>
          <p:cNvPr id="520" name="Shape 520"/>
          <p:cNvSpPr/>
          <p:nvPr/>
        </p:nvSpPr>
        <p:spPr>
          <a:xfrm>
            <a:off x="7752785" y="3813164"/>
            <a:ext cx="105143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Platform</a:t>
            </a:r>
          </a:p>
          <a:p>
            <a:pPr algn="ctr">
              <a:buClr>
                <a:srgbClr val="FFFFFF"/>
              </a:buClr>
              <a:buSzPct val="25000"/>
              <a:buFont typeface="Roboto"/>
              <a:buNone/>
            </a:pPr>
            <a:r>
              <a:rPr lang="en-US" sz="1200" ker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Upgrades</a:t>
            </a:r>
          </a:p>
        </p:txBody>
      </p:sp>
      <p:sp>
        <p:nvSpPr>
          <p:cNvPr id="521" name="Shape 521"/>
          <p:cNvSpPr/>
          <p:nvPr/>
        </p:nvSpPr>
        <p:spPr>
          <a:xfrm>
            <a:off x="440562" y="4534673"/>
            <a:ext cx="1672684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600" b="1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Infrastructure</a:t>
            </a:r>
          </a:p>
        </p:txBody>
      </p:sp>
      <p:sp>
        <p:nvSpPr>
          <p:cNvPr id="522" name="Shape 522"/>
          <p:cNvSpPr/>
          <p:nvPr/>
        </p:nvSpPr>
        <p:spPr>
          <a:xfrm>
            <a:off x="4873385" y="4649885"/>
            <a:ext cx="1302635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1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OpenStack</a:t>
            </a:r>
          </a:p>
        </p:txBody>
      </p:sp>
      <p:sp>
        <p:nvSpPr>
          <p:cNvPr id="523" name="Shape 523"/>
          <p:cNvSpPr/>
          <p:nvPr/>
        </p:nvSpPr>
        <p:spPr>
          <a:xfrm>
            <a:off x="7001927" y="4642517"/>
            <a:ext cx="957226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1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Amazon</a:t>
            </a:r>
          </a:p>
        </p:txBody>
      </p:sp>
      <p:sp>
        <p:nvSpPr>
          <p:cNvPr id="524" name="Shape 524"/>
          <p:cNvSpPr/>
          <p:nvPr/>
        </p:nvSpPr>
        <p:spPr>
          <a:xfrm>
            <a:off x="3155291" y="4639962"/>
            <a:ext cx="836342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>
              <a:buClr>
                <a:srgbClr val="000000"/>
              </a:buClr>
              <a:buSzPct val="25000"/>
              <a:buFont typeface="Roboto"/>
              <a:buNone/>
            </a:pPr>
            <a:r>
              <a:rPr lang="en-US" sz="1100" kern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  <a:rtl val="0"/>
              </a:rPr>
              <a:t>VMware</a:t>
            </a:r>
          </a:p>
        </p:txBody>
      </p:sp>
      <p:pic>
        <p:nvPicPr>
          <p:cNvPr id="525" name="Shape 525"/>
          <p:cNvPicPr preferRelativeResize="0"/>
          <p:nvPr/>
        </p:nvPicPr>
        <p:blipFill rotWithShape="1">
          <a:blip r:embed="rId3">
            <a:alphaModFix/>
          </a:blip>
          <a:srcRect l="4524" t="16333" r="3798" b="17909"/>
          <a:stretch/>
        </p:blipFill>
        <p:spPr>
          <a:xfrm>
            <a:off x="6883475" y="4335101"/>
            <a:ext cx="1177832" cy="72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 rotWithShape="1">
          <a:blip r:embed="rId3">
            <a:alphaModFix/>
          </a:blip>
          <a:srcRect l="4524" t="16333" r="3798" b="17909"/>
          <a:stretch/>
        </p:blipFill>
        <p:spPr>
          <a:xfrm>
            <a:off x="4934651" y="4335101"/>
            <a:ext cx="1177832" cy="72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 rotWithShape="1">
          <a:blip r:embed="rId3">
            <a:alphaModFix/>
          </a:blip>
          <a:srcRect l="4524" t="16333" r="3798" b="17909"/>
          <a:stretch/>
        </p:blipFill>
        <p:spPr>
          <a:xfrm>
            <a:off x="2991925" y="4325178"/>
            <a:ext cx="1177832" cy="7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1696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with Apps + Data</a:t>
            </a:r>
            <a:endParaRPr lang="en-US" dirty="0"/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2128838" y="1011238"/>
            <a:ext cx="4886325" cy="3536950"/>
            <a:chOff x="2288704" y="1449388"/>
            <a:chExt cx="5292588" cy="4716462"/>
          </a:xfrm>
        </p:grpSpPr>
        <p:sp>
          <p:nvSpPr>
            <p:cNvPr id="8" name="Rounded Rectangle 7"/>
            <p:cNvSpPr/>
            <p:nvPr/>
          </p:nvSpPr>
          <p:spPr>
            <a:xfrm>
              <a:off x="2288704" y="1449388"/>
              <a:ext cx="5292588" cy="4716462"/>
            </a:xfrm>
            <a:prstGeom prst="roundRect">
              <a:avLst>
                <a:gd name="adj" fmla="val 871"/>
              </a:avLst>
            </a:prstGeom>
            <a:solidFill>
              <a:schemeClr val="bg1">
                <a:lumMod val="85000"/>
              </a:schemeClr>
            </a:solidFill>
            <a:ln w="3175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algn="ctr" defTabSz="779163">
                <a:defRPr/>
              </a:pPr>
              <a:endParaRPr lang="en-US" sz="1400" b="1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9" name="Rounded Rectangle 3"/>
            <p:cNvSpPr/>
            <p:nvPr/>
          </p:nvSpPr>
          <p:spPr>
            <a:xfrm>
              <a:off x="2405629" y="1574285"/>
              <a:ext cx="935402" cy="4470901"/>
            </a:xfrm>
            <a:prstGeom prst="roundRect">
              <a:avLst>
                <a:gd name="adj" fmla="val 2537"/>
              </a:avLst>
            </a:prstGeom>
            <a:solidFill>
              <a:srgbClr val="F2F2F2"/>
            </a:solidFill>
            <a:ln w="3175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/>
            <a:lstStyle/>
            <a:p>
              <a:pPr algn="ctr" defTabSz="777875">
                <a:defRPr/>
              </a:pPr>
              <a:r>
                <a:rPr lang="en-US" sz="1200" b="1">
                  <a:solidFill>
                    <a:srgbClr val="463A45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Ingestion Tier</a:t>
              </a:r>
            </a:p>
          </p:txBody>
        </p:sp>
        <p:sp>
          <p:nvSpPr>
            <p:cNvPr id="10" name="Rounded Rectangle 3"/>
            <p:cNvSpPr/>
            <p:nvPr/>
          </p:nvSpPr>
          <p:spPr>
            <a:xfrm>
              <a:off x="6520367" y="1574285"/>
              <a:ext cx="935402" cy="4470901"/>
            </a:xfrm>
            <a:prstGeom prst="roundRect">
              <a:avLst>
                <a:gd name="adj" fmla="val 2537"/>
              </a:avLst>
            </a:prstGeom>
            <a:solidFill>
              <a:srgbClr val="F2F2F2"/>
            </a:solidFill>
            <a:ln w="3175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91440" rIns="0" bIns="0"/>
            <a:lstStyle/>
            <a:p>
              <a:pPr algn="ctr" defTabSz="777875">
                <a:defRPr/>
              </a:pPr>
              <a:r>
                <a:rPr lang="en-US" sz="1200" b="1">
                  <a:solidFill>
                    <a:srgbClr val="463A45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Insights Tier</a:t>
              </a:r>
            </a:p>
          </p:txBody>
        </p: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6555386" y="2312988"/>
              <a:ext cx="865066" cy="108530"/>
              <a:chOff x="6501172" y="2312988"/>
              <a:chExt cx="865066" cy="108530"/>
            </a:xfrm>
          </p:grpSpPr>
          <p:sp>
            <p:nvSpPr>
              <p:cNvPr id="67" name="Freeform 66"/>
              <p:cNvSpPr/>
              <p:nvPr/>
            </p:nvSpPr>
            <p:spPr>
              <a:xfrm flipV="1">
                <a:off x="6868513" y="2313085"/>
                <a:ext cx="159913" cy="107962"/>
              </a:xfrm>
              <a:custGeom>
                <a:avLst/>
                <a:gdLst>
                  <a:gd name="connsiteX0" fmla="*/ 0 w 220980"/>
                  <a:gd name="connsiteY0" fmla="*/ 196215 h 201930"/>
                  <a:gd name="connsiteX1" fmla="*/ 110490 w 220980"/>
                  <a:gd name="connsiteY1" fmla="*/ 0 h 201930"/>
                  <a:gd name="connsiteX2" fmla="*/ 220980 w 220980"/>
                  <a:gd name="connsiteY2" fmla="*/ 201930 h 201930"/>
                  <a:gd name="connsiteX0" fmla="*/ 0 w 218440"/>
                  <a:gd name="connsiteY0" fmla="*/ 196215 h 200343"/>
                  <a:gd name="connsiteX1" fmla="*/ 110490 w 218440"/>
                  <a:gd name="connsiteY1" fmla="*/ 0 h 200343"/>
                  <a:gd name="connsiteX2" fmla="*/ 218440 w 218440"/>
                  <a:gd name="connsiteY2" fmla="*/ 200343 h 200343"/>
                  <a:gd name="connsiteX0" fmla="*/ 0 w 215900"/>
                  <a:gd name="connsiteY0" fmla="*/ 200344 h 200344"/>
                  <a:gd name="connsiteX1" fmla="*/ 107950 w 215900"/>
                  <a:gd name="connsiteY1" fmla="*/ 0 h 200344"/>
                  <a:gd name="connsiteX2" fmla="*/ 215900 w 215900"/>
                  <a:gd name="connsiteY2" fmla="*/ 200343 h 200344"/>
                  <a:gd name="connsiteX0" fmla="*/ 0 w 215900"/>
                  <a:gd name="connsiteY0" fmla="*/ 200344 h 200344"/>
                  <a:gd name="connsiteX1" fmla="*/ 107950 w 215900"/>
                  <a:gd name="connsiteY1" fmla="*/ 0 h 200344"/>
                  <a:gd name="connsiteX2" fmla="*/ 215900 w 215900"/>
                  <a:gd name="connsiteY2" fmla="*/ 200343 h 20034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900" h="147004">
                    <a:moveTo>
                      <a:pt x="0" y="147004"/>
                    </a:moveTo>
                    <a:cubicBezTo>
                      <a:pt x="51223" y="145628"/>
                      <a:pt x="104352" y="69956"/>
                      <a:pt x="107950" y="0"/>
                    </a:cubicBezTo>
                    <a:cubicBezTo>
                      <a:pt x="105833" y="71861"/>
                      <a:pt x="160867" y="143722"/>
                      <a:pt x="215900" y="147003"/>
                    </a:cubicBezTo>
                  </a:path>
                </a:pathLst>
              </a:cu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cxnSp>
            <p:nvCxnSpPr>
              <p:cNvPr id="68" name="Straight Connector 20"/>
              <p:cNvCxnSpPr>
                <a:stCxn id="67" idx="0"/>
              </p:cNvCxnSpPr>
              <p:nvPr/>
            </p:nvCxnSpPr>
            <p:spPr>
              <a:xfrm flipH="1" flipV="1">
                <a:off x="6500543" y="2313085"/>
                <a:ext cx="367971" cy="0"/>
              </a:xfrm>
              <a:prstGeom prst="line">
                <a:avLst/>
              </a:pr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endCxn id="67" idx="2"/>
              </p:cNvCxnSpPr>
              <p:nvPr/>
            </p:nvCxnSpPr>
            <p:spPr>
              <a:xfrm rot="10800000" flipV="1">
                <a:off x="6999195" y="2313085"/>
                <a:ext cx="366252" cy="0"/>
              </a:xfrm>
              <a:prstGeom prst="line">
                <a:avLst/>
              </a:pr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26"/>
            <p:cNvGrpSpPr>
              <a:grpSpLocks/>
            </p:cNvGrpSpPr>
            <p:nvPr/>
          </p:nvGrpSpPr>
          <p:grpSpPr bwMode="auto">
            <a:xfrm>
              <a:off x="2440963" y="2312988"/>
              <a:ext cx="865066" cy="108530"/>
              <a:chOff x="6501172" y="2312988"/>
              <a:chExt cx="865066" cy="108530"/>
            </a:xfrm>
          </p:grpSpPr>
          <p:sp>
            <p:nvSpPr>
              <p:cNvPr id="64" name="Freeform 63"/>
              <p:cNvSpPr/>
              <p:nvPr/>
            </p:nvSpPr>
            <p:spPr>
              <a:xfrm flipV="1">
                <a:off x="6869918" y="2313085"/>
                <a:ext cx="159913" cy="107962"/>
              </a:xfrm>
              <a:custGeom>
                <a:avLst/>
                <a:gdLst>
                  <a:gd name="connsiteX0" fmla="*/ 0 w 220980"/>
                  <a:gd name="connsiteY0" fmla="*/ 196215 h 201930"/>
                  <a:gd name="connsiteX1" fmla="*/ 110490 w 220980"/>
                  <a:gd name="connsiteY1" fmla="*/ 0 h 201930"/>
                  <a:gd name="connsiteX2" fmla="*/ 220980 w 220980"/>
                  <a:gd name="connsiteY2" fmla="*/ 201930 h 201930"/>
                  <a:gd name="connsiteX0" fmla="*/ 0 w 218440"/>
                  <a:gd name="connsiteY0" fmla="*/ 196215 h 200343"/>
                  <a:gd name="connsiteX1" fmla="*/ 110490 w 218440"/>
                  <a:gd name="connsiteY1" fmla="*/ 0 h 200343"/>
                  <a:gd name="connsiteX2" fmla="*/ 218440 w 218440"/>
                  <a:gd name="connsiteY2" fmla="*/ 200343 h 200343"/>
                  <a:gd name="connsiteX0" fmla="*/ 0 w 215900"/>
                  <a:gd name="connsiteY0" fmla="*/ 200344 h 200344"/>
                  <a:gd name="connsiteX1" fmla="*/ 107950 w 215900"/>
                  <a:gd name="connsiteY1" fmla="*/ 0 h 200344"/>
                  <a:gd name="connsiteX2" fmla="*/ 215900 w 215900"/>
                  <a:gd name="connsiteY2" fmla="*/ 200343 h 200344"/>
                  <a:gd name="connsiteX0" fmla="*/ 0 w 215900"/>
                  <a:gd name="connsiteY0" fmla="*/ 200344 h 200344"/>
                  <a:gd name="connsiteX1" fmla="*/ 107950 w 215900"/>
                  <a:gd name="connsiteY1" fmla="*/ 0 h 200344"/>
                  <a:gd name="connsiteX2" fmla="*/ 215900 w 215900"/>
                  <a:gd name="connsiteY2" fmla="*/ 200343 h 20034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  <a:gd name="connsiteX0" fmla="*/ 0 w 215900"/>
                  <a:gd name="connsiteY0" fmla="*/ 147004 h 147004"/>
                  <a:gd name="connsiteX1" fmla="*/ 107950 w 215900"/>
                  <a:gd name="connsiteY1" fmla="*/ 0 h 147004"/>
                  <a:gd name="connsiteX2" fmla="*/ 215900 w 215900"/>
                  <a:gd name="connsiteY2" fmla="*/ 147003 h 147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900" h="147004">
                    <a:moveTo>
                      <a:pt x="0" y="147004"/>
                    </a:moveTo>
                    <a:cubicBezTo>
                      <a:pt x="51223" y="145628"/>
                      <a:pt x="104352" y="69956"/>
                      <a:pt x="107950" y="0"/>
                    </a:cubicBezTo>
                    <a:cubicBezTo>
                      <a:pt x="105833" y="71861"/>
                      <a:pt x="160867" y="143722"/>
                      <a:pt x="215900" y="147003"/>
                    </a:cubicBezTo>
                  </a:path>
                </a:pathLst>
              </a:cu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cxnSp>
            <p:nvCxnSpPr>
              <p:cNvPr id="65" name="Straight Connector 64"/>
              <p:cNvCxnSpPr>
                <a:stCxn id="64" idx="0"/>
              </p:cNvCxnSpPr>
              <p:nvPr/>
            </p:nvCxnSpPr>
            <p:spPr>
              <a:xfrm flipH="1" flipV="1">
                <a:off x="6501948" y="2313085"/>
                <a:ext cx="367971" cy="0"/>
              </a:xfrm>
              <a:prstGeom prst="line">
                <a:avLst/>
              </a:pr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endCxn id="64" idx="2"/>
              </p:cNvCxnSpPr>
              <p:nvPr/>
            </p:nvCxnSpPr>
            <p:spPr>
              <a:xfrm rot="10800000" flipV="1">
                <a:off x="7000599" y="2313085"/>
                <a:ext cx="366252" cy="0"/>
              </a:xfrm>
              <a:prstGeom prst="line">
                <a:avLst/>
              </a:prstGeom>
              <a:ln w="19050" cap="rnd">
                <a:solidFill>
                  <a:schemeClr val="accent5">
                    <a:lumMod val="1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ounded Rectangle 3"/>
            <p:cNvSpPr/>
            <p:nvPr/>
          </p:nvSpPr>
          <p:spPr>
            <a:xfrm>
              <a:off x="3381862" y="1574283"/>
              <a:ext cx="3057958" cy="3187799"/>
            </a:xfrm>
            <a:prstGeom prst="roundRect">
              <a:avLst>
                <a:gd name="adj" fmla="val 4473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/>
            <a:lstStyle/>
            <a:p>
              <a:pPr algn="ctr" defTabSz="777875">
                <a:defRPr/>
              </a:pPr>
              <a:r>
                <a:rPr lang="en-US" sz="1200" b="1" dirty="0" smtClean="0">
                  <a:solidFill>
                    <a:srgbClr val="4D4D4D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Serving Tier</a:t>
              </a:r>
              <a:endParaRPr lang="en-US" sz="1200" b="1" dirty="0">
                <a:solidFill>
                  <a:srgbClr val="4D4D4D"/>
                </a:solidFill>
                <a:latin typeface="Arial"/>
                <a:ea typeface="ＭＳ Ｐゴシック" pitchFamily="-84" charset="-128"/>
                <a:cs typeface="ＭＳ Ｐゴシック" pitchFamily="-84" charset="-128"/>
              </a:endParaRPr>
            </a:p>
          </p:txBody>
        </p:sp>
        <p:sp>
          <p:nvSpPr>
            <p:cNvPr id="14" name="Rounded Rectangle 3"/>
            <p:cNvSpPr/>
            <p:nvPr/>
          </p:nvSpPr>
          <p:spPr>
            <a:xfrm>
              <a:off x="3487187" y="1955327"/>
              <a:ext cx="1416859" cy="292133"/>
            </a:xfrm>
            <a:prstGeom prst="roundRect">
              <a:avLst>
                <a:gd name="adj" fmla="val 2537"/>
              </a:avLst>
            </a:prstGeom>
            <a:solidFill>
              <a:schemeClr val="tx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900" b="1" dirty="0">
                  <a:solidFill>
                    <a:srgbClr val="463A45"/>
                  </a:solidFill>
                  <a:latin typeface="Arial"/>
                </a:rPr>
                <a:t>System monitoring</a:t>
              </a:r>
            </a:p>
          </p:txBody>
        </p:sp>
        <p:sp>
          <p:nvSpPr>
            <p:cNvPr id="15" name="Rounded Rectangle 3"/>
            <p:cNvSpPr/>
            <p:nvPr/>
          </p:nvSpPr>
          <p:spPr>
            <a:xfrm>
              <a:off x="4952192" y="1955327"/>
              <a:ext cx="1416859" cy="292133"/>
            </a:xfrm>
            <a:prstGeom prst="roundRect">
              <a:avLst>
                <a:gd name="adj" fmla="val 2537"/>
              </a:avLst>
            </a:prstGeom>
            <a:solidFill>
              <a:schemeClr val="tx1">
                <a:lumMod val="20000"/>
                <a:lumOff val="8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900" b="1" dirty="0" smtClean="0">
                  <a:solidFill>
                    <a:srgbClr val="463A45"/>
                  </a:solidFill>
                  <a:latin typeface="Arial"/>
                </a:rPr>
                <a:t>API management</a:t>
              </a:r>
              <a:endParaRPr lang="en-US" sz="900" b="1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16" name="Rounded Rectangle 3"/>
            <p:cNvSpPr/>
            <p:nvPr/>
          </p:nvSpPr>
          <p:spPr>
            <a:xfrm>
              <a:off x="3414969" y="2374474"/>
              <a:ext cx="3017704" cy="2065666"/>
            </a:xfrm>
            <a:prstGeom prst="roundRect">
              <a:avLst>
                <a:gd name="adj" fmla="val 3082"/>
              </a:avLst>
            </a:prstGeom>
            <a:solidFill>
              <a:srgbClr val="00888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/>
            <a:lstStyle/>
            <a:p>
              <a:pPr algn="ctr" defTabSz="777875"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Autonomous Svc</a:t>
              </a:r>
              <a:endParaRPr lang="en-US" sz="1200" b="1" dirty="0">
                <a:solidFill>
                  <a:srgbClr val="FFFFFF"/>
                </a:solidFill>
                <a:latin typeface="Arial"/>
                <a:ea typeface="ＭＳ Ｐゴシック" pitchFamily="-84" charset="-128"/>
                <a:cs typeface="ＭＳ Ｐゴシック" pitchFamily="-84" charset="-128"/>
              </a:endParaRPr>
            </a:p>
          </p:txBody>
        </p:sp>
        <p:sp>
          <p:nvSpPr>
            <p:cNvPr id="17" name="Rounded Rectangle 3"/>
            <p:cNvSpPr/>
            <p:nvPr/>
          </p:nvSpPr>
          <p:spPr>
            <a:xfrm>
              <a:off x="3500943" y="2708945"/>
              <a:ext cx="914768" cy="501707"/>
            </a:xfrm>
            <a:prstGeom prst="roundRect">
              <a:avLst>
                <a:gd name="adj" fmla="val 253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900" b="1" dirty="0" smtClean="0">
                  <a:solidFill>
                    <a:srgbClr val="463A45"/>
                  </a:solidFill>
                  <a:latin typeface="Arial"/>
                </a:rPr>
                <a:t>Data Services</a:t>
              </a:r>
              <a:endParaRPr lang="en-US" sz="900" b="1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18" name="Rounded Rectangle 3"/>
            <p:cNvSpPr/>
            <p:nvPr/>
          </p:nvSpPr>
          <p:spPr>
            <a:xfrm>
              <a:off x="4475894" y="2708945"/>
              <a:ext cx="914768" cy="501707"/>
            </a:xfrm>
            <a:prstGeom prst="roundRect">
              <a:avLst>
                <a:gd name="adj" fmla="val 253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900" b="1" dirty="0" smtClean="0">
                  <a:solidFill>
                    <a:srgbClr val="000000"/>
                  </a:solidFill>
                  <a:latin typeface="Arial"/>
                </a:rPr>
                <a:t>Tasks</a:t>
              </a:r>
              <a:endParaRPr lang="en-US" sz="900" b="1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Rounded Rectangle 3"/>
            <p:cNvSpPr/>
            <p:nvPr/>
          </p:nvSpPr>
          <p:spPr>
            <a:xfrm>
              <a:off x="5450844" y="2708945"/>
              <a:ext cx="914768" cy="501707"/>
            </a:xfrm>
            <a:prstGeom prst="roundRect">
              <a:avLst>
                <a:gd name="adj" fmla="val 2537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900" b="1" dirty="0" smtClean="0">
                  <a:solidFill>
                    <a:srgbClr val="463A45"/>
                  </a:solidFill>
                  <a:latin typeface="Arial"/>
                </a:rPr>
                <a:t>Process</a:t>
              </a:r>
              <a:br>
                <a:rPr lang="en-US" sz="900" b="1" dirty="0" smtClean="0">
                  <a:solidFill>
                    <a:srgbClr val="463A45"/>
                  </a:solidFill>
                  <a:latin typeface="Arial"/>
                </a:rPr>
              </a:br>
              <a:r>
                <a:rPr lang="en-US" sz="900" b="1" dirty="0" smtClean="0">
                  <a:solidFill>
                    <a:srgbClr val="463A45"/>
                  </a:solidFill>
                  <a:latin typeface="Arial"/>
                </a:rPr>
                <a:t>Steps</a:t>
              </a:r>
              <a:endParaRPr lang="en-US" sz="900" b="1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20" name="Rounded Rectangle 3"/>
            <p:cNvSpPr/>
            <p:nvPr/>
          </p:nvSpPr>
          <p:spPr>
            <a:xfrm>
              <a:off x="3541012" y="3699656"/>
              <a:ext cx="2773761" cy="368341"/>
            </a:xfrm>
            <a:prstGeom prst="roundRect">
              <a:avLst>
                <a:gd name="adj" fmla="val 3082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777875">
                <a:defRPr/>
              </a:pPr>
              <a:r>
                <a:rPr lang="en-US" sz="1200" b="1" dirty="0" smtClean="0">
                  <a:solidFill>
                    <a:srgbClr val="4D4D4D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Event Management Svc</a:t>
              </a:r>
              <a:endParaRPr lang="en-US" sz="1200" b="1" dirty="0">
                <a:solidFill>
                  <a:srgbClr val="4D4D4D"/>
                </a:solidFill>
                <a:latin typeface="Arial"/>
                <a:ea typeface="ＭＳ Ｐゴシック" pitchFamily="-84" charset="-128"/>
                <a:cs typeface="ＭＳ Ｐゴシック" pitchFamily="-84" charset="-128"/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3406372" y="3350368"/>
              <a:ext cx="3017703" cy="287899"/>
            </a:xfrm>
            <a:custGeom>
              <a:avLst/>
              <a:gdLst/>
              <a:ahLst/>
              <a:cxnLst>
                <a:cxn ang="0">
                  <a:pos x="602" y="4"/>
                </a:cxn>
                <a:cxn ang="0">
                  <a:pos x="587" y="0"/>
                </a:cxn>
                <a:cxn ang="0">
                  <a:pos x="53" y="0"/>
                </a:cxn>
                <a:cxn ang="0">
                  <a:pos x="38" y="4"/>
                </a:cxn>
                <a:cxn ang="0">
                  <a:pos x="4" y="27"/>
                </a:cxn>
                <a:cxn ang="0">
                  <a:pos x="4" y="36"/>
                </a:cxn>
                <a:cxn ang="0">
                  <a:pos x="38" y="58"/>
                </a:cxn>
                <a:cxn ang="0">
                  <a:pos x="53" y="63"/>
                </a:cxn>
                <a:cxn ang="0">
                  <a:pos x="587" y="63"/>
                </a:cxn>
                <a:cxn ang="0">
                  <a:pos x="602" y="58"/>
                </a:cxn>
                <a:cxn ang="0">
                  <a:pos x="636" y="36"/>
                </a:cxn>
                <a:cxn ang="0">
                  <a:pos x="636" y="27"/>
                </a:cxn>
                <a:cxn ang="0">
                  <a:pos x="602" y="4"/>
                </a:cxn>
              </a:cxnLst>
              <a:rect l="0" t="0" r="r" b="b"/>
              <a:pathLst>
                <a:path w="639" h="63">
                  <a:moveTo>
                    <a:pt x="602" y="4"/>
                  </a:moveTo>
                  <a:cubicBezTo>
                    <a:pt x="598" y="2"/>
                    <a:pt x="591" y="0"/>
                    <a:pt x="58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9" y="0"/>
                    <a:pt x="42" y="2"/>
                    <a:pt x="38" y="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0" y="29"/>
                    <a:pt x="0" y="33"/>
                    <a:pt x="4" y="36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2" y="61"/>
                    <a:pt x="49" y="63"/>
                    <a:pt x="53" y="63"/>
                  </a:cubicBezTo>
                  <a:cubicBezTo>
                    <a:pt x="587" y="63"/>
                    <a:pt x="587" y="63"/>
                    <a:pt x="587" y="63"/>
                  </a:cubicBezTo>
                  <a:cubicBezTo>
                    <a:pt x="591" y="63"/>
                    <a:pt x="598" y="61"/>
                    <a:pt x="602" y="58"/>
                  </a:cubicBezTo>
                  <a:cubicBezTo>
                    <a:pt x="636" y="36"/>
                    <a:pt x="636" y="36"/>
                    <a:pt x="636" y="36"/>
                  </a:cubicBezTo>
                  <a:cubicBezTo>
                    <a:pt x="639" y="33"/>
                    <a:pt x="639" y="29"/>
                    <a:pt x="636" y="27"/>
                  </a:cubicBezTo>
                  <a:lnTo>
                    <a:pt x="602" y="4"/>
                  </a:lnTo>
                  <a:close/>
                </a:path>
              </a:pathLst>
            </a:custGeom>
            <a:solidFill>
              <a:srgbClr val="A6A6A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779163">
                <a:defRPr/>
              </a:pPr>
              <a:r>
                <a:rPr lang="en-US" sz="1200" b="1" dirty="0">
                  <a:solidFill>
                    <a:srgbClr val="4D4D4D"/>
                  </a:solidFill>
                  <a:latin typeface="Arial"/>
                </a:rPr>
                <a:t>Workflow </a:t>
              </a:r>
              <a:r>
                <a:rPr lang="en-US" sz="1200" b="1" dirty="0" smtClean="0">
                  <a:solidFill>
                    <a:srgbClr val="4D4D4D"/>
                  </a:solidFill>
                  <a:latin typeface="Arial"/>
                </a:rPr>
                <a:t>management Svc</a:t>
              </a:r>
              <a:endParaRPr lang="en-US" sz="1200" b="1" dirty="0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22" name="Rounded Rectangle 3"/>
            <p:cNvSpPr/>
            <p:nvPr/>
          </p:nvSpPr>
          <p:spPr>
            <a:xfrm>
              <a:off x="3414969" y="4811031"/>
              <a:ext cx="3017704" cy="366224"/>
            </a:xfrm>
            <a:prstGeom prst="roundRect">
              <a:avLst>
                <a:gd name="adj" fmla="val 3082"/>
              </a:avLst>
            </a:prstGeom>
            <a:solidFill>
              <a:schemeClr val="bg1">
                <a:lumMod val="75000"/>
              </a:schemeClr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777875">
                <a:defRPr/>
              </a:pPr>
              <a:r>
                <a:rPr lang="en-US" sz="1200" b="1" dirty="0">
                  <a:solidFill>
                    <a:srgbClr val="4D4D4D"/>
                  </a:solidFill>
                  <a:latin typeface="Arial"/>
                  <a:ea typeface="ＭＳ Ｐゴシック" pitchFamily="-84" charset="-128"/>
                  <a:cs typeface="ＭＳ Ｐゴシック" pitchFamily="-84" charset="-128"/>
                </a:rPr>
                <a:t>Distillation Tier</a:t>
              </a:r>
            </a:p>
          </p:txBody>
        </p:sp>
        <p:sp>
          <p:nvSpPr>
            <p:cNvPr id="23" name="Rounded Rectangle 3"/>
            <p:cNvSpPr/>
            <p:nvPr/>
          </p:nvSpPr>
          <p:spPr>
            <a:xfrm>
              <a:off x="3414969" y="5240762"/>
              <a:ext cx="3017704" cy="804424"/>
            </a:xfrm>
            <a:prstGeom prst="roundRect">
              <a:avLst>
                <a:gd name="adj" fmla="val 3082"/>
              </a:avLst>
            </a:prstGeom>
            <a:solidFill>
              <a:srgbClr val="4D4D4D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b"/>
            <a:lstStyle/>
            <a:p>
              <a:pPr algn="ctr" defTabSz="779163"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latin typeface="Arial"/>
                </a:rPr>
                <a:t>MPP/</a:t>
              </a:r>
              <a:r>
                <a:rPr lang="en-US" sz="1200" b="1" dirty="0" err="1" smtClean="0">
                  <a:solidFill>
                    <a:srgbClr val="FFFFFF"/>
                  </a:solidFill>
                  <a:latin typeface="Arial"/>
                </a:rPr>
                <a:t>Hadoop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</a:rPr>
                <a:t> Database</a:t>
              </a:r>
              <a:endParaRPr lang="en-US" sz="1200" b="1" dirty="0">
                <a:solidFill>
                  <a:srgbClr val="FFFFFF"/>
                </a:solidFill>
                <a:latin typeface="Arial"/>
              </a:endParaRPr>
            </a:p>
            <a:p>
              <a:pPr algn="ctr" defTabSz="779163">
                <a:defRPr/>
              </a:pPr>
              <a:r>
                <a:rPr lang="en-US" sz="900" b="1" dirty="0">
                  <a:solidFill>
                    <a:srgbClr val="FFFFFF"/>
                  </a:solidFill>
                  <a:latin typeface="Arial"/>
                </a:rPr>
                <a:t>Unstructured and structured data</a:t>
              </a:r>
            </a:p>
          </p:txBody>
        </p:sp>
        <p:pic>
          <p:nvPicPr>
            <p:cNvPr id="24" name="Picture 8" descr="D:\My Work\GSLs\BIM\Business Analytics\01-30_Big Data for Audience\twitter-logo.png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8543" y="5739201"/>
              <a:ext cx="216024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10" descr="D:\My Work\GSLs\BIM\Business Analytics\01-30_Big Data for Audience\facebook-logo.pn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901" y="5487578"/>
              <a:ext cx="216024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 85"/>
            <p:cNvGrpSpPr>
              <a:grpSpLocks/>
            </p:cNvGrpSpPr>
            <p:nvPr/>
          </p:nvGrpSpPr>
          <p:grpSpPr bwMode="auto">
            <a:xfrm>
              <a:off x="4065089" y="5463641"/>
              <a:ext cx="252028" cy="154517"/>
              <a:chOff x="10863263" y="2008188"/>
              <a:chExt cx="533400" cy="327025"/>
            </a:xfrm>
          </p:grpSpPr>
          <p:sp>
            <p:nvSpPr>
              <p:cNvPr id="62" name="Freeform 27"/>
              <p:cNvSpPr>
                <a:spLocks/>
              </p:cNvSpPr>
              <p:nvPr/>
            </p:nvSpPr>
            <p:spPr bwMode="auto">
              <a:xfrm>
                <a:off x="10863263" y="2008188"/>
                <a:ext cx="454025" cy="288925"/>
              </a:xfrm>
              <a:custGeom>
                <a:avLst/>
                <a:gdLst>
                  <a:gd name="T0" fmla="*/ 2147483647 w 286"/>
                  <a:gd name="T1" fmla="*/ 2147483647 h 182"/>
                  <a:gd name="T2" fmla="*/ 2147483647 w 286"/>
                  <a:gd name="T3" fmla="*/ 2147483647 h 182"/>
                  <a:gd name="T4" fmla="*/ 2147483647 w 286"/>
                  <a:gd name="T5" fmla="*/ 0 h 182"/>
                  <a:gd name="T6" fmla="*/ 0 w 286"/>
                  <a:gd name="T7" fmla="*/ 0 h 182"/>
                  <a:gd name="T8" fmla="*/ 0 w 286"/>
                  <a:gd name="T9" fmla="*/ 2147483647 h 182"/>
                  <a:gd name="T10" fmla="*/ 2147483647 w 286"/>
                  <a:gd name="T11" fmla="*/ 2147483647 h 18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6"/>
                  <a:gd name="T19" fmla="*/ 0 h 182"/>
                  <a:gd name="T20" fmla="*/ 286 w 286"/>
                  <a:gd name="T21" fmla="*/ 182 h 18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6" h="182">
                    <a:moveTo>
                      <a:pt x="62" y="42"/>
                    </a:moveTo>
                    <a:lnTo>
                      <a:pt x="144" y="137"/>
                    </a:lnTo>
                    <a:lnTo>
                      <a:pt x="286" y="0"/>
                    </a:lnTo>
                    <a:lnTo>
                      <a:pt x="0" y="0"/>
                    </a:lnTo>
                    <a:lnTo>
                      <a:pt x="0" y="182"/>
                    </a:lnTo>
                    <a:lnTo>
                      <a:pt x="234" y="182"/>
                    </a:lnTo>
                  </a:path>
                </a:pathLst>
              </a:custGeom>
              <a:noFill/>
              <a:ln w="19050" cap="rnd">
                <a:solidFill>
                  <a:schemeClr val="bg1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63" name="Freeform 28"/>
              <p:cNvSpPr>
                <a:spLocks noEditPoints="1"/>
              </p:cNvSpPr>
              <p:nvPr/>
            </p:nvSpPr>
            <p:spPr bwMode="auto">
              <a:xfrm>
                <a:off x="11215688" y="2143125"/>
                <a:ext cx="180975" cy="192088"/>
              </a:xfrm>
              <a:custGeom>
                <a:avLst/>
                <a:gdLst>
                  <a:gd name="T0" fmla="*/ 2147483647 w 48"/>
                  <a:gd name="T1" fmla="*/ 2147483647 h 51"/>
                  <a:gd name="T2" fmla="*/ 2147483647 w 48"/>
                  <a:gd name="T3" fmla="*/ 2147483647 h 51"/>
                  <a:gd name="T4" fmla="*/ 0 w 48"/>
                  <a:gd name="T5" fmla="*/ 2147483647 h 51"/>
                  <a:gd name="T6" fmla="*/ 2147483647 w 48"/>
                  <a:gd name="T7" fmla="*/ 0 h 51"/>
                  <a:gd name="T8" fmla="*/ 2147483647 w 48"/>
                  <a:gd name="T9" fmla="*/ 2147483647 h 51"/>
                  <a:gd name="T10" fmla="*/ 2147483647 w 48"/>
                  <a:gd name="T11" fmla="*/ 2147483647 h 51"/>
                  <a:gd name="T12" fmla="*/ 2147483647 w 48"/>
                  <a:gd name="T13" fmla="*/ 2147483647 h 51"/>
                  <a:gd name="T14" fmla="*/ 2147483647 w 48"/>
                  <a:gd name="T15" fmla="*/ 2147483647 h 51"/>
                  <a:gd name="T16" fmla="*/ 2147483647 w 48"/>
                  <a:gd name="T17" fmla="*/ 2147483647 h 51"/>
                  <a:gd name="T18" fmla="*/ 2147483647 w 48"/>
                  <a:gd name="T19" fmla="*/ 2147483647 h 51"/>
                  <a:gd name="T20" fmla="*/ 2147483647 w 48"/>
                  <a:gd name="T21" fmla="*/ 2147483647 h 51"/>
                  <a:gd name="T22" fmla="*/ 2147483647 w 48"/>
                  <a:gd name="T23" fmla="*/ 2147483647 h 51"/>
                  <a:gd name="T24" fmla="*/ 2147483647 w 48"/>
                  <a:gd name="T25" fmla="*/ 2147483647 h 51"/>
                  <a:gd name="T26" fmla="*/ 2147483647 w 48"/>
                  <a:gd name="T27" fmla="*/ 2147483647 h 51"/>
                  <a:gd name="T28" fmla="*/ 2147483647 w 48"/>
                  <a:gd name="T29" fmla="*/ 2147483647 h 51"/>
                  <a:gd name="T30" fmla="*/ 2147483647 w 48"/>
                  <a:gd name="T31" fmla="*/ 2147483647 h 51"/>
                  <a:gd name="T32" fmla="*/ 2147483647 w 48"/>
                  <a:gd name="T33" fmla="*/ 2147483647 h 51"/>
                  <a:gd name="T34" fmla="*/ 2147483647 w 48"/>
                  <a:gd name="T35" fmla="*/ 2147483647 h 51"/>
                  <a:gd name="T36" fmla="*/ 2147483647 w 48"/>
                  <a:gd name="T37" fmla="*/ 2147483647 h 51"/>
                  <a:gd name="T38" fmla="*/ 2147483647 w 48"/>
                  <a:gd name="T39" fmla="*/ 2147483647 h 51"/>
                  <a:gd name="T40" fmla="*/ 2147483647 w 48"/>
                  <a:gd name="T41" fmla="*/ 2147483647 h 51"/>
                  <a:gd name="T42" fmla="*/ 2147483647 w 48"/>
                  <a:gd name="T43" fmla="*/ 2147483647 h 51"/>
                  <a:gd name="T44" fmla="*/ 2147483647 w 48"/>
                  <a:gd name="T45" fmla="*/ 2147483647 h 51"/>
                  <a:gd name="T46" fmla="*/ 2147483647 w 48"/>
                  <a:gd name="T47" fmla="*/ 2147483647 h 51"/>
                  <a:gd name="T48" fmla="*/ 2147483647 w 48"/>
                  <a:gd name="T49" fmla="*/ 2147483647 h 51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48"/>
                  <a:gd name="T76" fmla="*/ 0 h 51"/>
                  <a:gd name="T77" fmla="*/ 48 w 48"/>
                  <a:gd name="T78" fmla="*/ 51 h 51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48" h="51">
                    <a:moveTo>
                      <a:pt x="22" y="51"/>
                    </a:moveTo>
                    <a:cubicBezTo>
                      <a:pt x="14" y="51"/>
                      <a:pt x="7" y="47"/>
                      <a:pt x="3" y="40"/>
                    </a:cubicBezTo>
                    <a:cubicBezTo>
                      <a:pt x="1" y="37"/>
                      <a:pt x="0" y="33"/>
                      <a:pt x="0" y="28"/>
                    </a:cubicBezTo>
                    <a:cubicBezTo>
                      <a:pt x="0" y="13"/>
                      <a:pt x="10" y="0"/>
                      <a:pt x="27" y="0"/>
                    </a:cubicBezTo>
                    <a:cubicBezTo>
                      <a:pt x="39" y="0"/>
                      <a:pt x="48" y="9"/>
                      <a:pt x="48" y="21"/>
                    </a:cubicBezTo>
                    <a:cubicBezTo>
                      <a:pt x="48" y="32"/>
                      <a:pt x="42" y="39"/>
                      <a:pt x="35" y="39"/>
                    </a:cubicBezTo>
                    <a:cubicBezTo>
                      <a:pt x="32" y="39"/>
                      <a:pt x="29" y="37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7" y="37"/>
                      <a:pt x="23" y="39"/>
                      <a:pt x="19" y="39"/>
                    </a:cubicBezTo>
                    <a:cubicBezTo>
                      <a:pt x="14" y="39"/>
                      <a:pt x="11" y="35"/>
                      <a:pt x="11" y="29"/>
                    </a:cubicBezTo>
                    <a:cubicBezTo>
                      <a:pt x="11" y="20"/>
                      <a:pt x="18" y="12"/>
                      <a:pt x="28" y="12"/>
                    </a:cubicBezTo>
                    <a:cubicBezTo>
                      <a:pt x="31" y="12"/>
                      <a:pt x="34" y="13"/>
                      <a:pt x="36" y="13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3" y="32"/>
                      <a:pt x="33" y="35"/>
                      <a:pt x="36" y="35"/>
                    </a:cubicBezTo>
                    <a:cubicBezTo>
                      <a:pt x="40" y="35"/>
                      <a:pt x="44" y="30"/>
                      <a:pt x="44" y="22"/>
                    </a:cubicBezTo>
                    <a:cubicBezTo>
                      <a:pt x="44" y="11"/>
                      <a:pt x="37" y="3"/>
                      <a:pt x="26" y="3"/>
                    </a:cubicBezTo>
                    <a:cubicBezTo>
                      <a:pt x="14" y="3"/>
                      <a:pt x="4" y="13"/>
                      <a:pt x="4" y="28"/>
                    </a:cubicBezTo>
                    <a:cubicBezTo>
                      <a:pt x="4" y="33"/>
                      <a:pt x="5" y="37"/>
                      <a:pt x="7" y="40"/>
                    </a:cubicBezTo>
                    <a:cubicBezTo>
                      <a:pt x="11" y="45"/>
                      <a:pt x="16" y="48"/>
                      <a:pt x="23" y="48"/>
                    </a:cubicBezTo>
                    <a:moveTo>
                      <a:pt x="31" y="16"/>
                    </a:moveTo>
                    <a:cubicBezTo>
                      <a:pt x="30" y="16"/>
                      <a:pt x="29" y="16"/>
                      <a:pt x="27" y="16"/>
                    </a:cubicBezTo>
                    <a:cubicBezTo>
                      <a:pt x="21" y="16"/>
                      <a:pt x="16" y="22"/>
                      <a:pt x="16" y="29"/>
                    </a:cubicBezTo>
                    <a:cubicBezTo>
                      <a:pt x="16" y="32"/>
                      <a:pt x="17" y="35"/>
                      <a:pt x="20" y="35"/>
                    </a:cubicBezTo>
                    <a:cubicBezTo>
                      <a:pt x="25" y="35"/>
                      <a:pt x="29" y="29"/>
                      <a:pt x="29" y="25"/>
                    </a:cubicBezTo>
                    <a:lnTo>
                      <a:pt x="31" y="16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</p:grpSp>
        <p:pic>
          <p:nvPicPr>
            <p:cNvPr id="27" name="Picture 2" descr="D:\My Work\GSLs\BIM\08-28_Audience Analytics\adobe-pdf-logo.p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9720" y="5408997"/>
              <a:ext cx="252028" cy="25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162"/>
            <p:cNvGrpSpPr>
              <a:grpSpLocks/>
            </p:cNvGrpSpPr>
            <p:nvPr/>
          </p:nvGrpSpPr>
          <p:grpSpPr bwMode="auto">
            <a:xfrm>
              <a:off x="5912408" y="5498877"/>
              <a:ext cx="374651" cy="306387"/>
              <a:chOff x="-601663" y="5757863"/>
              <a:chExt cx="374651" cy="306387"/>
            </a:xfrm>
          </p:grpSpPr>
          <p:sp>
            <p:nvSpPr>
              <p:cNvPr id="42" name="Freeform 30"/>
              <p:cNvSpPr>
                <a:spLocks/>
              </p:cNvSpPr>
              <p:nvPr/>
            </p:nvSpPr>
            <p:spPr bwMode="auto">
              <a:xfrm>
                <a:off x="-601663" y="5757863"/>
                <a:ext cx="212725" cy="74612"/>
              </a:xfrm>
              <a:custGeom>
                <a:avLst/>
                <a:gdLst>
                  <a:gd name="T0" fmla="*/ 2147483647 w 57"/>
                  <a:gd name="T1" fmla="*/ 2147483647 h 20"/>
                  <a:gd name="T2" fmla="*/ 2147483647 w 57"/>
                  <a:gd name="T3" fmla="*/ 2147483647 h 20"/>
                  <a:gd name="T4" fmla="*/ 2147483647 w 57"/>
                  <a:gd name="T5" fmla="*/ 2147483647 h 20"/>
                  <a:gd name="T6" fmla="*/ 2147483647 w 57"/>
                  <a:gd name="T7" fmla="*/ 2147483647 h 20"/>
                  <a:gd name="T8" fmla="*/ 2147483647 w 57"/>
                  <a:gd name="T9" fmla="*/ 2147483647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0"/>
                  <a:gd name="T17" fmla="*/ 57 w 57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0">
                    <a:moveTo>
                      <a:pt x="7" y="5"/>
                    </a:moveTo>
                    <a:cubicBezTo>
                      <a:pt x="15" y="0"/>
                      <a:pt x="31" y="0"/>
                      <a:pt x="42" y="2"/>
                    </a:cubicBezTo>
                    <a:cubicBezTo>
                      <a:pt x="54" y="5"/>
                      <a:pt x="57" y="11"/>
                      <a:pt x="48" y="15"/>
                    </a:cubicBezTo>
                    <a:cubicBezTo>
                      <a:pt x="40" y="19"/>
                      <a:pt x="24" y="20"/>
                      <a:pt x="13" y="17"/>
                    </a:cubicBezTo>
                    <a:cubicBezTo>
                      <a:pt x="4" y="15"/>
                      <a:pt x="0" y="11"/>
                      <a:pt x="3" y="8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3" name="Freeform 31"/>
              <p:cNvSpPr>
                <a:spLocks/>
              </p:cNvSpPr>
              <p:nvPr/>
            </p:nvSpPr>
            <p:spPr bwMode="auto">
              <a:xfrm>
                <a:off x="-595313" y="5846763"/>
                <a:ext cx="161925" cy="34925"/>
              </a:xfrm>
              <a:custGeom>
                <a:avLst/>
                <a:gdLst>
                  <a:gd name="T0" fmla="*/ 2147483647 w 43"/>
                  <a:gd name="T1" fmla="*/ 2147483647 h 9"/>
                  <a:gd name="T2" fmla="*/ 2147483647 w 43"/>
                  <a:gd name="T3" fmla="*/ 2147483647 h 9"/>
                  <a:gd name="T4" fmla="*/ 0 w 43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3"/>
                  <a:gd name="T10" fmla="*/ 0 h 9"/>
                  <a:gd name="T11" fmla="*/ 43 w 43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" h="9">
                    <a:moveTo>
                      <a:pt x="43" y="6"/>
                    </a:moveTo>
                    <a:cubicBezTo>
                      <a:pt x="38" y="8"/>
                      <a:pt x="32" y="9"/>
                      <a:pt x="24" y="9"/>
                    </a:cubicBezTo>
                    <a:cubicBezTo>
                      <a:pt x="11" y="9"/>
                      <a:pt x="0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4" name="Freeform 32"/>
              <p:cNvSpPr>
                <a:spLocks/>
              </p:cNvSpPr>
              <p:nvPr/>
            </p:nvSpPr>
            <p:spPr bwMode="auto">
              <a:xfrm>
                <a:off x="-595313" y="5899150"/>
                <a:ext cx="165100" cy="34925"/>
              </a:xfrm>
              <a:custGeom>
                <a:avLst/>
                <a:gdLst>
                  <a:gd name="T0" fmla="*/ 2147483647 w 44"/>
                  <a:gd name="T1" fmla="*/ 2147483647 h 9"/>
                  <a:gd name="T2" fmla="*/ 2147483647 w 44"/>
                  <a:gd name="T3" fmla="*/ 2147483647 h 9"/>
                  <a:gd name="T4" fmla="*/ 0 w 44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4"/>
                  <a:gd name="T10" fmla="*/ 0 h 9"/>
                  <a:gd name="T11" fmla="*/ 44 w 44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4" h="9">
                    <a:moveTo>
                      <a:pt x="44" y="7"/>
                    </a:moveTo>
                    <a:cubicBezTo>
                      <a:pt x="39" y="8"/>
                      <a:pt x="32" y="9"/>
                      <a:pt x="24" y="9"/>
                    </a:cubicBezTo>
                    <a:cubicBezTo>
                      <a:pt x="11" y="9"/>
                      <a:pt x="0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5" name="Freeform 33"/>
              <p:cNvSpPr>
                <a:spLocks/>
              </p:cNvSpPr>
              <p:nvPr/>
            </p:nvSpPr>
            <p:spPr bwMode="auto">
              <a:xfrm>
                <a:off x="-595313" y="5857875"/>
                <a:ext cx="161925" cy="34925"/>
              </a:xfrm>
              <a:custGeom>
                <a:avLst/>
                <a:gdLst>
                  <a:gd name="T0" fmla="*/ 2147483647 w 43"/>
                  <a:gd name="T1" fmla="*/ 2147483647 h 9"/>
                  <a:gd name="T2" fmla="*/ 2147483647 w 43"/>
                  <a:gd name="T3" fmla="*/ 2147483647 h 9"/>
                  <a:gd name="T4" fmla="*/ 0 w 43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3"/>
                  <a:gd name="T10" fmla="*/ 0 h 9"/>
                  <a:gd name="T11" fmla="*/ 43 w 43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" h="9">
                    <a:moveTo>
                      <a:pt x="43" y="7"/>
                    </a:moveTo>
                    <a:cubicBezTo>
                      <a:pt x="38" y="8"/>
                      <a:pt x="32" y="9"/>
                      <a:pt x="24" y="9"/>
                    </a:cubicBezTo>
                    <a:cubicBezTo>
                      <a:pt x="11" y="9"/>
                      <a:pt x="0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6" name="Freeform 34"/>
              <p:cNvSpPr>
                <a:spLocks/>
              </p:cNvSpPr>
              <p:nvPr/>
            </p:nvSpPr>
            <p:spPr bwMode="auto">
              <a:xfrm>
                <a:off x="-595313" y="5951538"/>
                <a:ext cx="161925" cy="34925"/>
              </a:xfrm>
              <a:custGeom>
                <a:avLst/>
                <a:gdLst>
                  <a:gd name="T0" fmla="*/ 2147483647 w 43"/>
                  <a:gd name="T1" fmla="*/ 2147483647 h 9"/>
                  <a:gd name="T2" fmla="*/ 2147483647 w 43"/>
                  <a:gd name="T3" fmla="*/ 2147483647 h 9"/>
                  <a:gd name="T4" fmla="*/ 0 w 43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3"/>
                  <a:gd name="T10" fmla="*/ 0 h 9"/>
                  <a:gd name="T11" fmla="*/ 43 w 43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" h="9">
                    <a:moveTo>
                      <a:pt x="43" y="6"/>
                    </a:moveTo>
                    <a:cubicBezTo>
                      <a:pt x="38" y="8"/>
                      <a:pt x="32" y="9"/>
                      <a:pt x="24" y="8"/>
                    </a:cubicBezTo>
                    <a:cubicBezTo>
                      <a:pt x="11" y="8"/>
                      <a:pt x="0" y="4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7" name="Freeform 35"/>
              <p:cNvSpPr>
                <a:spLocks/>
              </p:cNvSpPr>
              <p:nvPr/>
            </p:nvSpPr>
            <p:spPr bwMode="auto">
              <a:xfrm>
                <a:off x="-595313" y="5910263"/>
                <a:ext cx="161925" cy="34925"/>
              </a:xfrm>
              <a:custGeom>
                <a:avLst/>
                <a:gdLst>
                  <a:gd name="T0" fmla="*/ 2147483647 w 43"/>
                  <a:gd name="T1" fmla="*/ 2147483647 h 9"/>
                  <a:gd name="T2" fmla="*/ 2147483647 w 43"/>
                  <a:gd name="T3" fmla="*/ 2147483647 h 9"/>
                  <a:gd name="T4" fmla="*/ 0 w 43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3"/>
                  <a:gd name="T10" fmla="*/ 0 h 9"/>
                  <a:gd name="T11" fmla="*/ 43 w 43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" h="9">
                    <a:moveTo>
                      <a:pt x="43" y="6"/>
                    </a:moveTo>
                    <a:cubicBezTo>
                      <a:pt x="38" y="8"/>
                      <a:pt x="32" y="9"/>
                      <a:pt x="24" y="9"/>
                    </a:cubicBezTo>
                    <a:cubicBezTo>
                      <a:pt x="11" y="9"/>
                      <a:pt x="0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8" name="Line 36"/>
              <p:cNvSpPr>
                <a:spLocks noChangeShapeType="1"/>
              </p:cNvSpPr>
              <p:nvPr/>
            </p:nvSpPr>
            <p:spPr bwMode="auto">
              <a:xfrm>
                <a:off x="-595313" y="5959475"/>
                <a:ext cx="1588" cy="1587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49" name="Line 37"/>
              <p:cNvSpPr>
                <a:spLocks noChangeShapeType="1"/>
              </p:cNvSpPr>
              <p:nvPr/>
            </p:nvSpPr>
            <p:spPr bwMode="auto">
              <a:xfrm>
                <a:off x="-403225" y="5794375"/>
                <a:ext cx="1588" cy="41275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0" name="Line 38"/>
              <p:cNvSpPr>
                <a:spLocks noChangeShapeType="1"/>
              </p:cNvSpPr>
              <p:nvPr/>
            </p:nvSpPr>
            <p:spPr bwMode="auto">
              <a:xfrm>
                <a:off x="-595313" y="5794375"/>
                <a:ext cx="1588" cy="165100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1" name="Freeform 39"/>
              <p:cNvSpPr>
                <a:spLocks/>
              </p:cNvSpPr>
              <p:nvPr/>
            </p:nvSpPr>
            <p:spPr bwMode="auto">
              <a:xfrm>
                <a:off x="-595313" y="5962650"/>
                <a:ext cx="161925" cy="34925"/>
              </a:xfrm>
              <a:custGeom>
                <a:avLst/>
                <a:gdLst>
                  <a:gd name="T0" fmla="*/ 2147483647 w 43"/>
                  <a:gd name="T1" fmla="*/ 2147483647 h 9"/>
                  <a:gd name="T2" fmla="*/ 2147483647 w 43"/>
                  <a:gd name="T3" fmla="*/ 2147483647 h 9"/>
                  <a:gd name="T4" fmla="*/ 0 w 43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43"/>
                  <a:gd name="T10" fmla="*/ 0 h 9"/>
                  <a:gd name="T11" fmla="*/ 43 w 43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" h="9">
                    <a:moveTo>
                      <a:pt x="43" y="6"/>
                    </a:moveTo>
                    <a:cubicBezTo>
                      <a:pt x="38" y="8"/>
                      <a:pt x="32" y="9"/>
                      <a:pt x="24" y="9"/>
                    </a:cubicBezTo>
                    <a:cubicBezTo>
                      <a:pt x="11" y="8"/>
                      <a:pt x="0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2" name="Freeform 40"/>
              <p:cNvSpPr>
                <a:spLocks/>
              </p:cNvSpPr>
              <p:nvPr/>
            </p:nvSpPr>
            <p:spPr bwMode="auto">
              <a:xfrm>
                <a:off x="-441325" y="5821363"/>
                <a:ext cx="214313" cy="77787"/>
              </a:xfrm>
              <a:custGeom>
                <a:avLst/>
                <a:gdLst>
                  <a:gd name="T0" fmla="*/ 2147483647 w 57"/>
                  <a:gd name="T1" fmla="*/ 2147483647 h 21"/>
                  <a:gd name="T2" fmla="*/ 2147483647 w 57"/>
                  <a:gd name="T3" fmla="*/ 2147483647 h 21"/>
                  <a:gd name="T4" fmla="*/ 2147483647 w 57"/>
                  <a:gd name="T5" fmla="*/ 2147483647 h 21"/>
                  <a:gd name="T6" fmla="*/ 2147483647 w 57"/>
                  <a:gd name="T7" fmla="*/ 2147483647 h 21"/>
                  <a:gd name="T8" fmla="*/ 2147483647 w 57"/>
                  <a:gd name="T9" fmla="*/ 2147483647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21"/>
                  <a:gd name="T17" fmla="*/ 57 w 57"/>
                  <a:gd name="T18" fmla="*/ 21 h 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21">
                    <a:moveTo>
                      <a:pt x="7" y="6"/>
                    </a:moveTo>
                    <a:cubicBezTo>
                      <a:pt x="15" y="1"/>
                      <a:pt x="31" y="0"/>
                      <a:pt x="43" y="3"/>
                    </a:cubicBezTo>
                    <a:cubicBezTo>
                      <a:pt x="54" y="6"/>
                      <a:pt x="57" y="12"/>
                      <a:pt x="49" y="16"/>
                    </a:cubicBezTo>
                    <a:cubicBezTo>
                      <a:pt x="41" y="20"/>
                      <a:pt x="25" y="21"/>
                      <a:pt x="13" y="18"/>
                    </a:cubicBezTo>
                    <a:cubicBezTo>
                      <a:pt x="4" y="16"/>
                      <a:pt x="0" y="12"/>
                      <a:pt x="3" y="9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3" name="Freeform 41"/>
              <p:cNvSpPr>
                <a:spLocks/>
              </p:cNvSpPr>
              <p:nvPr/>
            </p:nvSpPr>
            <p:spPr bwMode="auto">
              <a:xfrm>
                <a:off x="-433388" y="5915025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9"/>
                    </a:cubicBezTo>
                    <a:cubicBezTo>
                      <a:pt x="11" y="9"/>
                      <a:pt x="1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4" name="Freeform 42"/>
              <p:cNvSpPr>
                <a:spLocks/>
              </p:cNvSpPr>
              <p:nvPr/>
            </p:nvSpPr>
            <p:spPr bwMode="auto">
              <a:xfrm>
                <a:off x="-433388" y="5967413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9"/>
                    </a:cubicBezTo>
                    <a:cubicBezTo>
                      <a:pt x="11" y="9"/>
                      <a:pt x="1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5" name="Freeform 43"/>
              <p:cNvSpPr>
                <a:spLocks/>
              </p:cNvSpPr>
              <p:nvPr/>
            </p:nvSpPr>
            <p:spPr bwMode="auto">
              <a:xfrm>
                <a:off x="-433388" y="5926138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9"/>
                    </a:cubicBezTo>
                    <a:cubicBezTo>
                      <a:pt x="11" y="9"/>
                      <a:pt x="1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6" name="Freeform 44"/>
              <p:cNvSpPr>
                <a:spLocks/>
              </p:cNvSpPr>
              <p:nvPr/>
            </p:nvSpPr>
            <p:spPr bwMode="auto">
              <a:xfrm>
                <a:off x="-433388" y="6019800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8"/>
                    </a:cubicBezTo>
                    <a:cubicBezTo>
                      <a:pt x="11" y="8"/>
                      <a:pt x="1" y="4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7" name="Freeform 45"/>
              <p:cNvSpPr>
                <a:spLocks/>
              </p:cNvSpPr>
              <p:nvPr/>
            </p:nvSpPr>
            <p:spPr bwMode="auto">
              <a:xfrm>
                <a:off x="-433388" y="5978525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9"/>
                    </a:cubicBezTo>
                    <a:cubicBezTo>
                      <a:pt x="11" y="9"/>
                      <a:pt x="1" y="5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8" name="Line 46"/>
              <p:cNvSpPr>
                <a:spLocks noChangeShapeType="1"/>
              </p:cNvSpPr>
              <p:nvPr/>
            </p:nvSpPr>
            <p:spPr bwMode="auto">
              <a:xfrm>
                <a:off x="-433388" y="6027738"/>
                <a:ext cx="1588" cy="1587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59" name="Line 47"/>
              <p:cNvSpPr>
                <a:spLocks noChangeShapeType="1"/>
              </p:cNvSpPr>
              <p:nvPr/>
            </p:nvSpPr>
            <p:spPr bwMode="auto">
              <a:xfrm>
                <a:off x="-238125" y="5862638"/>
                <a:ext cx="1588" cy="168275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60" name="Line 48"/>
              <p:cNvSpPr>
                <a:spLocks noChangeShapeType="1"/>
              </p:cNvSpPr>
              <p:nvPr/>
            </p:nvSpPr>
            <p:spPr bwMode="auto">
              <a:xfrm>
                <a:off x="-433388" y="5862638"/>
                <a:ext cx="1588" cy="165100"/>
              </a:xfrm>
              <a:prstGeom prst="line">
                <a:avLst/>
              </a:pr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  <p:sp>
            <p:nvSpPr>
              <p:cNvPr id="61" name="Freeform 49"/>
              <p:cNvSpPr>
                <a:spLocks/>
              </p:cNvSpPr>
              <p:nvPr/>
            </p:nvSpPr>
            <p:spPr bwMode="auto">
              <a:xfrm>
                <a:off x="-433388" y="6030913"/>
                <a:ext cx="195263" cy="33337"/>
              </a:xfrm>
              <a:custGeom>
                <a:avLst/>
                <a:gdLst>
                  <a:gd name="T0" fmla="*/ 2147483647 w 52"/>
                  <a:gd name="T1" fmla="*/ 0 h 9"/>
                  <a:gd name="T2" fmla="*/ 2147483647 w 52"/>
                  <a:gd name="T3" fmla="*/ 2147483647 h 9"/>
                  <a:gd name="T4" fmla="*/ 0 w 52"/>
                  <a:gd name="T5" fmla="*/ 0 h 9"/>
                  <a:gd name="T6" fmla="*/ 0 60000 65536"/>
                  <a:gd name="T7" fmla="*/ 0 60000 65536"/>
                  <a:gd name="T8" fmla="*/ 0 60000 65536"/>
                  <a:gd name="T9" fmla="*/ 0 w 52"/>
                  <a:gd name="T10" fmla="*/ 0 h 9"/>
                  <a:gd name="T11" fmla="*/ 52 w 52"/>
                  <a:gd name="T12" fmla="*/ 9 h 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2" h="9">
                    <a:moveTo>
                      <a:pt x="52" y="0"/>
                    </a:moveTo>
                    <a:cubicBezTo>
                      <a:pt x="51" y="5"/>
                      <a:pt x="39" y="9"/>
                      <a:pt x="25" y="9"/>
                    </a:cubicBezTo>
                    <a:cubicBezTo>
                      <a:pt x="11" y="8"/>
                      <a:pt x="1" y="4"/>
                      <a:pt x="0" y="0"/>
                    </a:cubicBezTo>
                  </a:path>
                </a:pathLst>
              </a:custGeom>
              <a:noFill/>
              <a:ln w="7938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4D4D4D"/>
                  </a:solidFill>
                  <a:latin typeface="Arial"/>
                </a:endParaRPr>
              </a:p>
            </p:txBody>
          </p:sp>
        </p:grpSp>
        <p:sp>
          <p:nvSpPr>
            <p:cNvPr id="29" name="Rounded Rectangle 3"/>
            <p:cNvSpPr/>
            <p:nvPr/>
          </p:nvSpPr>
          <p:spPr>
            <a:xfrm>
              <a:off x="3635064" y="4129388"/>
              <a:ext cx="2577515" cy="279431"/>
            </a:xfrm>
            <a:prstGeom prst="roundRect">
              <a:avLst>
                <a:gd name="adj" fmla="val 3082"/>
              </a:avLst>
            </a:prstGeom>
            <a:solidFill>
              <a:srgbClr val="00888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779163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In-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</a:rPr>
                <a:t>memory Caching</a:t>
              </a:r>
              <a:endParaRPr lang="en-US" sz="1200" b="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0" name="Rounded Rectangle 3"/>
            <p:cNvSpPr/>
            <p:nvPr/>
          </p:nvSpPr>
          <p:spPr>
            <a:xfrm>
              <a:off x="3635064" y="4470209"/>
              <a:ext cx="2577515" cy="277315"/>
            </a:xfrm>
            <a:prstGeom prst="roundRect">
              <a:avLst>
                <a:gd name="adj" fmla="val 3082"/>
              </a:avLst>
            </a:prstGeom>
            <a:solidFill>
              <a:srgbClr val="00888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 defTabSz="779163">
                <a:defRPr/>
              </a:pPr>
              <a:r>
                <a:rPr lang="en-US" sz="1200" b="1" dirty="0" smtClean="0">
                  <a:solidFill>
                    <a:srgbClr val="FFFFFF"/>
                  </a:solidFill>
                  <a:latin typeface="Arial"/>
                </a:rPr>
                <a:t>Operational </a:t>
              </a:r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D</a:t>
              </a:r>
              <a:r>
                <a:rPr lang="en-US" sz="1200" b="1" dirty="0" smtClean="0">
                  <a:solidFill>
                    <a:srgbClr val="FFFFFF"/>
                  </a:solidFill>
                  <a:latin typeface="Arial"/>
                </a:rPr>
                <a:t>atabase</a:t>
              </a:r>
              <a:endParaRPr lang="en-US" sz="1200" b="1" dirty="0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31" name="Freeform 54"/>
            <p:cNvSpPr>
              <a:spLocks/>
            </p:cNvSpPr>
            <p:nvPr/>
          </p:nvSpPr>
          <p:spPr bwMode="auto">
            <a:xfrm>
              <a:off x="3506490" y="4593598"/>
              <a:ext cx="270356" cy="763704"/>
            </a:xfrm>
            <a:custGeom>
              <a:avLst/>
              <a:gdLst>
                <a:gd name="T0" fmla="*/ 2147483647 w 58"/>
                <a:gd name="T1" fmla="*/ 2147483647 h 164"/>
                <a:gd name="T2" fmla="*/ 2147483647 w 58"/>
                <a:gd name="T3" fmla="*/ 2147483647 h 164"/>
                <a:gd name="T4" fmla="*/ 2147483647 w 58"/>
                <a:gd name="T5" fmla="*/ 2147483647 h 164"/>
                <a:gd name="T6" fmla="*/ 2147483647 w 58"/>
                <a:gd name="T7" fmla="*/ 2147483647 h 164"/>
                <a:gd name="T8" fmla="*/ 2147483647 w 58"/>
                <a:gd name="T9" fmla="*/ 2147483647 h 164"/>
                <a:gd name="T10" fmla="*/ 2147483647 w 58"/>
                <a:gd name="T11" fmla="*/ 0 h 164"/>
                <a:gd name="T12" fmla="*/ 2147483647 w 58"/>
                <a:gd name="T13" fmla="*/ 2147483647 h 164"/>
                <a:gd name="T14" fmla="*/ 0 w 58"/>
                <a:gd name="T15" fmla="*/ 2147483647 h 164"/>
                <a:gd name="T16" fmla="*/ 0 w 58"/>
                <a:gd name="T17" fmla="*/ 2147483647 h 164"/>
                <a:gd name="T18" fmla="*/ 2147483647 w 58"/>
                <a:gd name="T19" fmla="*/ 2147483647 h 164"/>
                <a:gd name="T20" fmla="*/ 2147483647 w 58"/>
                <a:gd name="T21" fmla="*/ 2147483647 h 164"/>
                <a:gd name="T22" fmla="*/ 2147483647 w 58"/>
                <a:gd name="T23" fmla="*/ 2147483647 h 164"/>
                <a:gd name="T24" fmla="*/ 2147483647 w 58"/>
                <a:gd name="T25" fmla="*/ 2147483647 h 164"/>
                <a:gd name="T26" fmla="*/ 2147483647 w 58"/>
                <a:gd name="T27" fmla="*/ 2147483647 h 1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8"/>
                <a:gd name="T43" fmla="*/ 0 h 164"/>
                <a:gd name="T44" fmla="*/ 58 w 58"/>
                <a:gd name="T45" fmla="*/ 164 h 16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8" h="164">
                  <a:moveTo>
                    <a:pt x="10" y="126"/>
                  </a:moveTo>
                  <a:cubicBezTo>
                    <a:pt x="10" y="126"/>
                    <a:pt x="10" y="46"/>
                    <a:pt x="10" y="46"/>
                  </a:cubicBezTo>
                  <a:cubicBezTo>
                    <a:pt x="10" y="32"/>
                    <a:pt x="20" y="21"/>
                    <a:pt x="33" y="1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15" y="11"/>
                    <a:pt x="0" y="27"/>
                    <a:pt x="0" y="46"/>
                  </a:cubicBezTo>
                  <a:cubicBezTo>
                    <a:pt x="0" y="46"/>
                    <a:pt x="0" y="126"/>
                    <a:pt x="0" y="126"/>
                  </a:cubicBezTo>
                  <a:cubicBezTo>
                    <a:pt x="0" y="146"/>
                    <a:pt x="16" y="163"/>
                    <a:pt x="36" y="164"/>
                  </a:cubicBezTo>
                  <a:cubicBezTo>
                    <a:pt x="37" y="164"/>
                    <a:pt x="37" y="164"/>
                    <a:pt x="56" y="164"/>
                  </a:cubicBezTo>
                  <a:cubicBezTo>
                    <a:pt x="56" y="154"/>
                    <a:pt x="56" y="154"/>
                    <a:pt x="56" y="154"/>
                  </a:cubicBezTo>
                  <a:cubicBezTo>
                    <a:pt x="56" y="154"/>
                    <a:pt x="38" y="154"/>
                    <a:pt x="37" y="154"/>
                  </a:cubicBezTo>
                  <a:cubicBezTo>
                    <a:pt x="22" y="153"/>
                    <a:pt x="10" y="141"/>
                    <a:pt x="10" y="126"/>
                  </a:cubicBezTo>
                  <a:close/>
                </a:path>
              </a:pathLst>
            </a:custGeom>
            <a:solidFill>
              <a:srgbClr val="B8B8B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32" name="Freeform 54"/>
            <p:cNvSpPr>
              <a:spLocks/>
            </p:cNvSpPr>
            <p:nvPr/>
          </p:nvSpPr>
          <p:spPr bwMode="auto">
            <a:xfrm flipH="1" flipV="1">
              <a:off x="6068576" y="4593598"/>
              <a:ext cx="270356" cy="763704"/>
            </a:xfrm>
            <a:custGeom>
              <a:avLst/>
              <a:gdLst>
                <a:gd name="T0" fmla="*/ 2147483647 w 58"/>
                <a:gd name="T1" fmla="*/ 2147483647 h 164"/>
                <a:gd name="T2" fmla="*/ 2147483647 w 58"/>
                <a:gd name="T3" fmla="*/ 2147483647 h 164"/>
                <a:gd name="T4" fmla="*/ 2147483647 w 58"/>
                <a:gd name="T5" fmla="*/ 2147483647 h 164"/>
                <a:gd name="T6" fmla="*/ 2147483647 w 58"/>
                <a:gd name="T7" fmla="*/ 2147483647 h 164"/>
                <a:gd name="T8" fmla="*/ 2147483647 w 58"/>
                <a:gd name="T9" fmla="*/ 2147483647 h 164"/>
                <a:gd name="T10" fmla="*/ 2147483647 w 58"/>
                <a:gd name="T11" fmla="*/ 0 h 164"/>
                <a:gd name="T12" fmla="*/ 2147483647 w 58"/>
                <a:gd name="T13" fmla="*/ 2147483647 h 164"/>
                <a:gd name="T14" fmla="*/ 0 w 58"/>
                <a:gd name="T15" fmla="*/ 2147483647 h 164"/>
                <a:gd name="T16" fmla="*/ 0 w 58"/>
                <a:gd name="T17" fmla="*/ 2147483647 h 164"/>
                <a:gd name="T18" fmla="*/ 2147483647 w 58"/>
                <a:gd name="T19" fmla="*/ 2147483647 h 164"/>
                <a:gd name="T20" fmla="*/ 2147483647 w 58"/>
                <a:gd name="T21" fmla="*/ 2147483647 h 164"/>
                <a:gd name="T22" fmla="*/ 2147483647 w 58"/>
                <a:gd name="T23" fmla="*/ 2147483647 h 164"/>
                <a:gd name="T24" fmla="*/ 2147483647 w 58"/>
                <a:gd name="T25" fmla="*/ 2147483647 h 164"/>
                <a:gd name="T26" fmla="*/ 2147483647 w 58"/>
                <a:gd name="T27" fmla="*/ 2147483647 h 16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8"/>
                <a:gd name="T43" fmla="*/ 0 h 164"/>
                <a:gd name="T44" fmla="*/ 58 w 58"/>
                <a:gd name="T45" fmla="*/ 164 h 16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8" h="164">
                  <a:moveTo>
                    <a:pt x="10" y="126"/>
                  </a:moveTo>
                  <a:cubicBezTo>
                    <a:pt x="10" y="126"/>
                    <a:pt x="10" y="46"/>
                    <a:pt x="10" y="46"/>
                  </a:cubicBezTo>
                  <a:cubicBezTo>
                    <a:pt x="10" y="32"/>
                    <a:pt x="20" y="21"/>
                    <a:pt x="33" y="19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15" y="11"/>
                    <a:pt x="0" y="27"/>
                    <a:pt x="0" y="46"/>
                  </a:cubicBezTo>
                  <a:cubicBezTo>
                    <a:pt x="0" y="46"/>
                    <a:pt x="0" y="126"/>
                    <a:pt x="0" y="126"/>
                  </a:cubicBezTo>
                  <a:cubicBezTo>
                    <a:pt x="0" y="146"/>
                    <a:pt x="16" y="163"/>
                    <a:pt x="36" y="164"/>
                  </a:cubicBezTo>
                  <a:cubicBezTo>
                    <a:pt x="37" y="164"/>
                    <a:pt x="37" y="164"/>
                    <a:pt x="56" y="164"/>
                  </a:cubicBezTo>
                  <a:cubicBezTo>
                    <a:pt x="56" y="154"/>
                    <a:pt x="56" y="154"/>
                    <a:pt x="56" y="154"/>
                  </a:cubicBezTo>
                  <a:cubicBezTo>
                    <a:pt x="56" y="154"/>
                    <a:pt x="38" y="154"/>
                    <a:pt x="37" y="154"/>
                  </a:cubicBezTo>
                  <a:cubicBezTo>
                    <a:pt x="22" y="153"/>
                    <a:pt x="10" y="141"/>
                    <a:pt x="10" y="126"/>
                  </a:cubicBezTo>
                  <a:close/>
                </a:path>
              </a:pathLst>
            </a:custGeom>
            <a:solidFill>
              <a:srgbClr val="B8B8B8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33" name="Freeform 59"/>
            <p:cNvSpPr>
              <a:spLocks/>
            </p:cNvSpPr>
            <p:nvPr/>
          </p:nvSpPr>
          <p:spPr bwMode="auto">
            <a:xfrm>
              <a:off x="6084808" y="4237530"/>
              <a:ext cx="244892" cy="358378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0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0 h 76"/>
                <a:gd name="T16" fmla="*/ 2147483647 w 52"/>
                <a:gd name="T17" fmla="*/ 0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2147483647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2"/>
                <a:gd name="T37" fmla="*/ 0 h 76"/>
                <a:gd name="T38" fmla="*/ 52 w 52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2" h="76">
                  <a:moveTo>
                    <a:pt x="43" y="34"/>
                  </a:moveTo>
                  <a:cubicBezTo>
                    <a:pt x="43" y="46"/>
                    <a:pt x="34" y="57"/>
                    <a:pt x="22" y="5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39" y="65"/>
                    <a:pt x="52" y="51"/>
                    <a:pt x="52" y="34"/>
                  </a:cubicBezTo>
                  <a:cubicBezTo>
                    <a:pt x="52" y="16"/>
                    <a:pt x="38" y="1"/>
                    <a:pt x="19" y="0"/>
                  </a:cubicBezTo>
                  <a:cubicBezTo>
                    <a:pt x="19" y="0"/>
                    <a:pt x="19" y="0"/>
                    <a:pt x="2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8" y="9"/>
                    <a:pt x="19" y="9"/>
                  </a:cubicBezTo>
                  <a:cubicBezTo>
                    <a:pt x="33" y="9"/>
                    <a:pt x="43" y="20"/>
                    <a:pt x="43" y="34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34" name="Freeform 59"/>
            <p:cNvSpPr>
              <a:spLocks/>
            </p:cNvSpPr>
            <p:nvPr/>
          </p:nvSpPr>
          <p:spPr bwMode="auto">
            <a:xfrm flipH="1" flipV="1">
              <a:off x="3531954" y="4237530"/>
              <a:ext cx="244892" cy="358378"/>
            </a:xfrm>
            <a:custGeom>
              <a:avLst/>
              <a:gdLst>
                <a:gd name="T0" fmla="*/ 2147483647 w 52"/>
                <a:gd name="T1" fmla="*/ 2147483647 h 76"/>
                <a:gd name="T2" fmla="*/ 2147483647 w 52"/>
                <a:gd name="T3" fmla="*/ 2147483647 h 76"/>
                <a:gd name="T4" fmla="*/ 2147483647 w 52"/>
                <a:gd name="T5" fmla="*/ 2147483647 h 76"/>
                <a:gd name="T6" fmla="*/ 0 w 52"/>
                <a:gd name="T7" fmla="*/ 2147483647 h 76"/>
                <a:gd name="T8" fmla="*/ 2147483647 w 52"/>
                <a:gd name="T9" fmla="*/ 2147483647 h 76"/>
                <a:gd name="T10" fmla="*/ 2147483647 w 52"/>
                <a:gd name="T11" fmla="*/ 2147483647 h 76"/>
                <a:gd name="T12" fmla="*/ 2147483647 w 52"/>
                <a:gd name="T13" fmla="*/ 2147483647 h 76"/>
                <a:gd name="T14" fmla="*/ 2147483647 w 52"/>
                <a:gd name="T15" fmla="*/ 0 h 76"/>
                <a:gd name="T16" fmla="*/ 2147483647 w 52"/>
                <a:gd name="T17" fmla="*/ 0 h 76"/>
                <a:gd name="T18" fmla="*/ 2147483647 w 52"/>
                <a:gd name="T19" fmla="*/ 2147483647 h 76"/>
                <a:gd name="T20" fmla="*/ 2147483647 w 52"/>
                <a:gd name="T21" fmla="*/ 2147483647 h 76"/>
                <a:gd name="T22" fmla="*/ 2147483647 w 52"/>
                <a:gd name="T23" fmla="*/ 2147483647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2"/>
                <a:gd name="T37" fmla="*/ 0 h 76"/>
                <a:gd name="T38" fmla="*/ 52 w 52"/>
                <a:gd name="T39" fmla="*/ 76 h 7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2" h="76">
                  <a:moveTo>
                    <a:pt x="43" y="34"/>
                  </a:moveTo>
                  <a:cubicBezTo>
                    <a:pt x="43" y="46"/>
                    <a:pt x="34" y="57"/>
                    <a:pt x="22" y="59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2" y="67"/>
                    <a:pt x="22" y="67"/>
                    <a:pt x="22" y="67"/>
                  </a:cubicBezTo>
                  <a:cubicBezTo>
                    <a:pt x="39" y="65"/>
                    <a:pt x="52" y="51"/>
                    <a:pt x="52" y="34"/>
                  </a:cubicBezTo>
                  <a:cubicBezTo>
                    <a:pt x="52" y="16"/>
                    <a:pt x="38" y="1"/>
                    <a:pt x="19" y="0"/>
                  </a:cubicBezTo>
                  <a:cubicBezTo>
                    <a:pt x="19" y="0"/>
                    <a:pt x="19" y="0"/>
                    <a:pt x="2" y="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18" y="9"/>
                    <a:pt x="19" y="9"/>
                  </a:cubicBezTo>
                  <a:cubicBezTo>
                    <a:pt x="33" y="9"/>
                    <a:pt x="43" y="20"/>
                    <a:pt x="43" y="34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xtLst/>
          </p:spPr>
          <p:txBody>
            <a:bodyPr/>
            <a:lstStyle/>
            <a:p>
              <a:endParaRPr lang="en-US">
                <a:solidFill>
                  <a:srgbClr val="4D4D4D"/>
                </a:solidFill>
                <a:latin typeface="Arial"/>
              </a:endParaRPr>
            </a:p>
          </p:txBody>
        </p:sp>
        <p:sp>
          <p:nvSpPr>
            <p:cNvPr id="35" name="Rounded Rectangle 3"/>
            <p:cNvSpPr/>
            <p:nvPr/>
          </p:nvSpPr>
          <p:spPr>
            <a:xfrm>
              <a:off x="2462372" y="2581931"/>
              <a:ext cx="821916" cy="499589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7875"/>
              <a:r>
                <a:rPr lang="en-US" sz="1000">
                  <a:solidFill>
                    <a:srgbClr val="463A45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Real-time</a:t>
              </a:r>
            </a:p>
          </p:txBody>
        </p:sp>
        <p:sp>
          <p:nvSpPr>
            <p:cNvPr id="36" name="Rounded Rectangle 3"/>
            <p:cNvSpPr/>
            <p:nvPr/>
          </p:nvSpPr>
          <p:spPr>
            <a:xfrm>
              <a:off x="2462372" y="3653084"/>
              <a:ext cx="821916" cy="499589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>
                  <a:solidFill>
                    <a:srgbClr val="463A45"/>
                  </a:solidFill>
                  <a:latin typeface="Arial"/>
                </a:rPr>
                <a:t>Micro batch</a:t>
              </a:r>
            </a:p>
          </p:txBody>
        </p:sp>
        <p:sp>
          <p:nvSpPr>
            <p:cNvPr id="37" name="Rounded Rectangle 3"/>
            <p:cNvSpPr/>
            <p:nvPr/>
          </p:nvSpPr>
          <p:spPr>
            <a:xfrm>
              <a:off x="2462372" y="4760226"/>
              <a:ext cx="821916" cy="501706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>
                  <a:solidFill>
                    <a:srgbClr val="463A45"/>
                  </a:solidFill>
                  <a:latin typeface="Arial"/>
                </a:rPr>
                <a:t>Mega batch</a:t>
              </a:r>
            </a:p>
          </p:txBody>
        </p:sp>
        <p:sp>
          <p:nvSpPr>
            <p:cNvPr id="38" name="Rounded Rectangle 3"/>
            <p:cNvSpPr/>
            <p:nvPr/>
          </p:nvSpPr>
          <p:spPr>
            <a:xfrm>
              <a:off x="6577110" y="2749902"/>
              <a:ext cx="821916" cy="499589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 smtClean="0">
                  <a:solidFill>
                    <a:srgbClr val="463A45"/>
                  </a:solidFill>
                  <a:latin typeface="Arial"/>
                </a:rPr>
                <a:t>REST/Java</a:t>
              </a:r>
              <a:br>
                <a:rPr lang="en-US" sz="1000" dirty="0" smtClean="0">
                  <a:solidFill>
                    <a:srgbClr val="463A45"/>
                  </a:solidFill>
                  <a:latin typeface="Arial"/>
                </a:rPr>
              </a:br>
              <a:r>
                <a:rPr lang="en-US" sz="1000" dirty="0" smtClean="0">
                  <a:solidFill>
                    <a:srgbClr val="463A45"/>
                  </a:solidFill>
                  <a:latin typeface="Arial"/>
                </a:rPr>
                <a:t>services</a:t>
              </a:r>
              <a:endParaRPr lang="en-US" sz="1000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39" name="Rounded Rectangle 3"/>
            <p:cNvSpPr/>
            <p:nvPr/>
          </p:nvSpPr>
          <p:spPr>
            <a:xfrm>
              <a:off x="6539281" y="4928197"/>
              <a:ext cx="897573" cy="501706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>
                  <a:solidFill>
                    <a:srgbClr val="463A45"/>
                  </a:solidFill>
                  <a:latin typeface="Arial"/>
                </a:rPr>
                <a:t>SQL</a:t>
              </a:r>
            </a:p>
            <a:p>
              <a:pPr algn="ctr" defTabSz="779163">
                <a:defRPr/>
              </a:pPr>
              <a:r>
                <a:rPr lang="en-US" sz="1000" dirty="0">
                  <a:solidFill>
                    <a:srgbClr val="463A45"/>
                  </a:solidFill>
                  <a:latin typeface="Arial"/>
                </a:rPr>
                <a:t>MapReduce</a:t>
              </a:r>
            </a:p>
          </p:txBody>
        </p:sp>
        <p:sp>
          <p:nvSpPr>
            <p:cNvPr id="40" name="Rounded Rectangle 3"/>
            <p:cNvSpPr/>
            <p:nvPr/>
          </p:nvSpPr>
          <p:spPr>
            <a:xfrm>
              <a:off x="6579594" y="3450554"/>
              <a:ext cx="906171" cy="427615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 smtClean="0">
                  <a:solidFill>
                    <a:srgbClr val="463A45"/>
                  </a:solidFill>
                  <a:latin typeface="Arial"/>
                </a:rPr>
                <a:t>Events</a:t>
              </a:r>
              <a:endParaRPr lang="en-US" sz="1000" dirty="0">
                <a:solidFill>
                  <a:srgbClr val="463A45"/>
                </a:solidFill>
                <a:latin typeface="Arial"/>
              </a:endParaRPr>
            </a:p>
          </p:txBody>
        </p:sp>
        <p:sp>
          <p:nvSpPr>
            <p:cNvPr id="41" name="Rounded Rectangle 3"/>
            <p:cNvSpPr/>
            <p:nvPr/>
          </p:nvSpPr>
          <p:spPr>
            <a:xfrm>
              <a:off x="6577110" y="4212986"/>
              <a:ext cx="821916" cy="499589"/>
            </a:xfrm>
            <a:prstGeom prst="roundRect">
              <a:avLst>
                <a:gd name="adj" fmla="val 2537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defTabSz="779163">
                <a:defRPr/>
              </a:pPr>
              <a:r>
                <a:rPr lang="en-US" sz="1000" dirty="0">
                  <a:solidFill>
                    <a:srgbClr val="463A45"/>
                  </a:solidFill>
                  <a:latin typeface="Arial"/>
                </a:rPr>
                <a:t>SQL</a:t>
              </a:r>
            </a:p>
          </p:txBody>
        </p:sp>
      </p:grpSp>
      <p:sp>
        <p:nvSpPr>
          <p:cNvPr id="70" name="Rounded Rectangle 3"/>
          <p:cNvSpPr/>
          <p:nvPr/>
        </p:nvSpPr>
        <p:spPr>
          <a:xfrm>
            <a:off x="317500" y="1011238"/>
            <a:ext cx="1728788" cy="3536950"/>
          </a:xfrm>
          <a:prstGeom prst="roundRect">
            <a:avLst>
              <a:gd name="adj" fmla="val 25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16" tIns="155832" rIns="77916" bIns="38958"/>
          <a:lstStyle/>
          <a:p>
            <a:pPr algn="ctr" defTabSz="779163">
              <a:defRPr/>
            </a:pPr>
            <a:r>
              <a:rPr lang="en-US" sz="1400" b="1" dirty="0">
                <a:solidFill>
                  <a:srgbClr val="4D4D4D"/>
                </a:solidFill>
                <a:latin typeface="Arial"/>
              </a:rPr>
              <a:t>Sources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097713" y="1011238"/>
            <a:ext cx="1728787" cy="3536950"/>
          </a:xfrm>
          <a:prstGeom prst="roundRect">
            <a:avLst>
              <a:gd name="adj" fmla="val 253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16" tIns="155832" rIns="77916" bIns="38958"/>
          <a:lstStyle/>
          <a:p>
            <a:pPr algn="ctr" defTabSz="777875">
              <a:defRPr/>
            </a:pPr>
            <a:r>
              <a:rPr lang="en-US" sz="1400" b="1">
                <a:solidFill>
                  <a:srgbClr val="4D4D4D"/>
                </a:solidFill>
                <a:latin typeface="Arial"/>
                <a:ea typeface="ＭＳ Ｐゴシック" pitchFamily="-84" charset="-128"/>
                <a:cs typeface="ＭＳ Ｐゴシック" pitchFamily="-84" charset="-128"/>
              </a:rPr>
              <a:t>Action Tier</a:t>
            </a:r>
          </a:p>
        </p:txBody>
      </p:sp>
      <p:grpSp>
        <p:nvGrpSpPr>
          <p:cNvPr id="72" name="Group 67"/>
          <p:cNvGrpSpPr>
            <a:grpSpLocks/>
          </p:cNvGrpSpPr>
          <p:nvPr/>
        </p:nvGrpSpPr>
        <p:grpSpPr bwMode="auto">
          <a:xfrm flipV="1">
            <a:off x="434975" y="1604963"/>
            <a:ext cx="1495425" cy="80962"/>
            <a:chOff x="344489" y="1807209"/>
            <a:chExt cx="2189161" cy="147005"/>
          </a:xfrm>
        </p:grpSpPr>
        <p:sp>
          <p:nvSpPr>
            <p:cNvPr id="73" name="Freeform 72"/>
            <p:cNvSpPr/>
            <p:nvPr/>
          </p:nvSpPr>
          <p:spPr>
            <a:xfrm>
              <a:off x="1334492" y="1807209"/>
              <a:ext cx="216128" cy="147005"/>
            </a:xfrm>
            <a:custGeom>
              <a:avLst/>
              <a:gdLst>
                <a:gd name="connsiteX0" fmla="*/ 0 w 220980"/>
                <a:gd name="connsiteY0" fmla="*/ 196215 h 201930"/>
                <a:gd name="connsiteX1" fmla="*/ 110490 w 220980"/>
                <a:gd name="connsiteY1" fmla="*/ 0 h 201930"/>
                <a:gd name="connsiteX2" fmla="*/ 220980 w 220980"/>
                <a:gd name="connsiteY2" fmla="*/ 201930 h 201930"/>
                <a:gd name="connsiteX0" fmla="*/ 0 w 218440"/>
                <a:gd name="connsiteY0" fmla="*/ 196215 h 200343"/>
                <a:gd name="connsiteX1" fmla="*/ 110490 w 218440"/>
                <a:gd name="connsiteY1" fmla="*/ 0 h 200343"/>
                <a:gd name="connsiteX2" fmla="*/ 218440 w 218440"/>
                <a:gd name="connsiteY2" fmla="*/ 200343 h 200343"/>
                <a:gd name="connsiteX0" fmla="*/ 0 w 215900"/>
                <a:gd name="connsiteY0" fmla="*/ 200344 h 200344"/>
                <a:gd name="connsiteX1" fmla="*/ 107950 w 215900"/>
                <a:gd name="connsiteY1" fmla="*/ 0 h 200344"/>
                <a:gd name="connsiteX2" fmla="*/ 215900 w 215900"/>
                <a:gd name="connsiteY2" fmla="*/ 200343 h 200344"/>
                <a:gd name="connsiteX0" fmla="*/ 0 w 215900"/>
                <a:gd name="connsiteY0" fmla="*/ 200344 h 200344"/>
                <a:gd name="connsiteX1" fmla="*/ 107950 w 215900"/>
                <a:gd name="connsiteY1" fmla="*/ 0 h 200344"/>
                <a:gd name="connsiteX2" fmla="*/ 215900 w 215900"/>
                <a:gd name="connsiteY2" fmla="*/ 200343 h 20034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147004">
                  <a:moveTo>
                    <a:pt x="0" y="147004"/>
                  </a:moveTo>
                  <a:cubicBezTo>
                    <a:pt x="51223" y="145628"/>
                    <a:pt x="104352" y="69956"/>
                    <a:pt x="107950" y="0"/>
                  </a:cubicBezTo>
                  <a:cubicBezTo>
                    <a:pt x="105833" y="71861"/>
                    <a:pt x="160867" y="143722"/>
                    <a:pt x="215900" y="147003"/>
                  </a:cubicBezTo>
                </a:path>
              </a:pathLst>
            </a:cu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779163">
                <a:defRPr/>
              </a:pPr>
              <a:endParaRPr lang="en-US" dirty="0">
                <a:solidFill>
                  <a:srgbClr val="463A45"/>
                </a:solidFill>
                <a:latin typeface="Arial"/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rot="10800000">
              <a:off x="344489" y="1954214"/>
              <a:ext cx="987680" cy="0"/>
            </a:xfrm>
            <a:prstGeom prst="line">
              <a:avLst/>
            </a:pr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endCxn id="73" idx="2"/>
            </p:cNvCxnSpPr>
            <p:nvPr/>
          </p:nvCxnSpPr>
          <p:spPr>
            <a:xfrm rot="10800000">
              <a:off x="1550620" y="1954214"/>
              <a:ext cx="983030" cy="0"/>
            </a:xfrm>
            <a:prstGeom prst="line">
              <a:avLst/>
            </a:pr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1"/>
          <p:cNvGrpSpPr>
            <a:grpSpLocks/>
          </p:cNvGrpSpPr>
          <p:nvPr/>
        </p:nvGrpSpPr>
        <p:grpSpPr bwMode="auto">
          <a:xfrm flipV="1">
            <a:off x="7213600" y="1604963"/>
            <a:ext cx="1495425" cy="80962"/>
            <a:chOff x="344489" y="1807209"/>
            <a:chExt cx="2189161" cy="147005"/>
          </a:xfrm>
        </p:grpSpPr>
        <p:sp>
          <p:nvSpPr>
            <p:cNvPr id="77" name="Freeform 76"/>
            <p:cNvSpPr/>
            <p:nvPr/>
          </p:nvSpPr>
          <p:spPr>
            <a:xfrm>
              <a:off x="1334492" y="1807209"/>
              <a:ext cx="216128" cy="147005"/>
            </a:xfrm>
            <a:custGeom>
              <a:avLst/>
              <a:gdLst>
                <a:gd name="connsiteX0" fmla="*/ 0 w 220980"/>
                <a:gd name="connsiteY0" fmla="*/ 196215 h 201930"/>
                <a:gd name="connsiteX1" fmla="*/ 110490 w 220980"/>
                <a:gd name="connsiteY1" fmla="*/ 0 h 201930"/>
                <a:gd name="connsiteX2" fmla="*/ 220980 w 220980"/>
                <a:gd name="connsiteY2" fmla="*/ 201930 h 201930"/>
                <a:gd name="connsiteX0" fmla="*/ 0 w 218440"/>
                <a:gd name="connsiteY0" fmla="*/ 196215 h 200343"/>
                <a:gd name="connsiteX1" fmla="*/ 110490 w 218440"/>
                <a:gd name="connsiteY1" fmla="*/ 0 h 200343"/>
                <a:gd name="connsiteX2" fmla="*/ 218440 w 218440"/>
                <a:gd name="connsiteY2" fmla="*/ 200343 h 200343"/>
                <a:gd name="connsiteX0" fmla="*/ 0 w 215900"/>
                <a:gd name="connsiteY0" fmla="*/ 200344 h 200344"/>
                <a:gd name="connsiteX1" fmla="*/ 107950 w 215900"/>
                <a:gd name="connsiteY1" fmla="*/ 0 h 200344"/>
                <a:gd name="connsiteX2" fmla="*/ 215900 w 215900"/>
                <a:gd name="connsiteY2" fmla="*/ 200343 h 200344"/>
                <a:gd name="connsiteX0" fmla="*/ 0 w 215900"/>
                <a:gd name="connsiteY0" fmla="*/ 200344 h 200344"/>
                <a:gd name="connsiteX1" fmla="*/ 107950 w 215900"/>
                <a:gd name="connsiteY1" fmla="*/ 0 h 200344"/>
                <a:gd name="connsiteX2" fmla="*/ 215900 w 215900"/>
                <a:gd name="connsiteY2" fmla="*/ 200343 h 20034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  <a:gd name="connsiteX0" fmla="*/ 0 w 215900"/>
                <a:gd name="connsiteY0" fmla="*/ 147004 h 147004"/>
                <a:gd name="connsiteX1" fmla="*/ 107950 w 215900"/>
                <a:gd name="connsiteY1" fmla="*/ 0 h 147004"/>
                <a:gd name="connsiteX2" fmla="*/ 215900 w 215900"/>
                <a:gd name="connsiteY2" fmla="*/ 147003 h 14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147004">
                  <a:moveTo>
                    <a:pt x="0" y="147004"/>
                  </a:moveTo>
                  <a:cubicBezTo>
                    <a:pt x="51223" y="145628"/>
                    <a:pt x="104352" y="69956"/>
                    <a:pt x="107950" y="0"/>
                  </a:cubicBezTo>
                  <a:cubicBezTo>
                    <a:pt x="105833" y="71861"/>
                    <a:pt x="160867" y="143722"/>
                    <a:pt x="215900" y="147003"/>
                  </a:cubicBezTo>
                </a:path>
              </a:pathLst>
            </a:cu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defTabSz="779163">
                <a:defRPr/>
              </a:pPr>
              <a:endParaRPr lang="en-US" dirty="0">
                <a:solidFill>
                  <a:srgbClr val="463A45"/>
                </a:solidFill>
                <a:latin typeface="Arial"/>
              </a:endParaRPr>
            </a:p>
          </p:txBody>
        </p:sp>
        <p:cxnSp>
          <p:nvCxnSpPr>
            <p:cNvPr id="78" name="Straight Connector 77"/>
            <p:cNvCxnSpPr/>
            <p:nvPr/>
          </p:nvCxnSpPr>
          <p:spPr>
            <a:xfrm rot="10800000">
              <a:off x="344489" y="1954214"/>
              <a:ext cx="987680" cy="0"/>
            </a:xfrm>
            <a:prstGeom prst="line">
              <a:avLst/>
            </a:pr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endCxn id="77" idx="2"/>
            </p:cNvCxnSpPr>
            <p:nvPr/>
          </p:nvCxnSpPr>
          <p:spPr>
            <a:xfrm rot="10800000">
              <a:off x="1550620" y="1954214"/>
              <a:ext cx="983030" cy="0"/>
            </a:xfrm>
            <a:prstGeom prst="line">
              <a:avLst/>
            </a:prstGeom>
            <a:ln w="19050" cap="rnd">
              <a:solidFill>
                <a:schemeClr val="accent5">
                  <a:lumMod val="1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5"/>
          <p:cNvGrpSpPr>
            <a:grpSpLocks/>
          </p:cNvGrpSpPr>
          <p:nvPr/>
        </p:nvGrpSpPr>
        <p:grpSpPr bwMode="auto">
          <a:xfrm>
            <a:off x="276226" y="1808167"/>
            <a:ext cx="1919292" cy="479426"/>
            <a:chOff x="298766" y="2498420"/>
            <a:chExt cx="2080065" cy="640080"/>
          </a:xfrm>
        </p:grpSpPr>
        <p:sp>
          <p:nvSpPr>
            <p:cNvPr id="81" name="Freeform 6"/>
            <p:cNvSpPr>
              <a:spLocks noChangeAspect="1"/>
            </p:cNvSpPr>
            <p:nvPr/>
          </p:nvSpPr>
          <p:spPr bwMode="auto">
            <a:xfrm>
              <a:off x="298766" y="2498420"/>
              <a:ext cx="2080065" cy="640080"/>
            </a:xfrm>
            <a:custGeom>
              <a:avLst/>
              <a:gdLst/>
              <a:ahLst/>
              <a:cxnLst>
                <a:cxn ang="0">
                  <a:pos x="413" y="13"/>
                </a:cxn>
                <a:cxn ang="0">
                  <a:pos x="384" y="0"/>
                </a:cxn>
                <a:cxn ang="0">
                  <a:pos x="17" y="0"/>
                </a:cxn>
                <a:cxn ang="0">
                  <a:pos x="0" y="17"/>
                </a:cxn>
                <a:cxn ang="0">
                  <a:pos x="0" y="118"/>
                </a:cxn>
                <a:cxn ang="0">
                  <a:pos x="17" y="136"/>
                </a:cxn>
                <a:cxn ang="0">
                  <a:pos x="384" y="136"/>
                </a:cxn>
                <a:cxn ang="0">
                  <a:pos x="413" y="123"/>
                </a:cxn>
                <a:cxn ang="0">
                  <a:pos x="451" y="81"/>
                </a:cxn>
                <a:cxn ang="0">
                  <a:pos x="451" y="55"/>
                </a:cxn>
                <a:cxn ang="0">
                  <a:pos x="413" y="13"/>
                </a:cxn>
              </a:cxnLst>
              <a:rect l="0" t="0" r="r" b="b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lIns="914400" anchor="ctr"/>
            <a:lstStyle/>
            <a:p>
              <a:pPr defTabSz="779163">
                <a:defRPr/>
              </a:pPr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Real-time</a:t>
              </a:r>
              <a:br>
                <a:rPr lang="en-US" sz="1200" b="1" dirty="0">
                  <a:solidFill>
                    <a:srgbClr val="FFFFFF"/>
                  </a:solidFill>
                  <a:latin typeface="Arial"/>
                </a:rPr>
              </a:br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ingestion</a:t>
              </a:r>
            </a:p>
          </p:txBody>
        </p:sp>
        <p:grpSp>
          <p:nvGrpSpPr>
            <p:cNvPr id="82" name="Group 100"/>
            <p:cNvGrpSpPr/>
            <p:nvPr/>
          </p:nvGrpSpPr>
          <p:grpSpPr>
            <a:xfrm>
              <a:off x="504825" y="2572516"/>
              <a:ext cx="486937" cy="506630"/>
              <a:chOff x="-1042988" y="1819275"/>
              <a:chExt cx="431800" cy="449263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83" name="Freeform 43"/>
              <p:cNvSpPr>
                <a:spLocks/>
              </p:cNvSpPr>
              <p:nvPr/>
            </p:nvSpPr>
            <p:spPr bwMode="auto">
              <a:xfrm>
                <a:off x="-1042988" y="1819275"/>
                <a:ext cx="374650" cy="374650"/>
              </a:xfrm>
              <a:custGeom>
                <a:avLst/>
                <a:gdLst/>
                <a:ahLst/>
                <a:cxnLst>
                  <a:cxn ang="0">
                    <a:pos x="50" y="100"/>
                  </a:cxn>
                  <a:cxn ang="0">
                    <a:pos x="0" y="50"/>
                  </a:cxn>
                  <a:cxn ang="0">
                    <a:pos x="50" y="0"/>
                  </a:cxn>
                  <a:cxn ang="0">
                    <a:pos x="100" y="50"/>
                  </a:cxn>
                  <a:cxn ang="0">
                    <a:pos x="99" y="62"/>
                  </a:cxn>
                  <a:cxn ang="0">
                    <a:pos x="97" y="68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3" y="100"/>
                      <a:pt x="0" y="78"/>
                      <a:pt x="0" y="50"/>
                    </a:cubicBezTo>
                    <a:cubicBezTo>
                      <a:pt x="0" y="23"/>
                      <a:pt x="23" y="0"/>
                      <a:pt x="50" y="0"/>
                    </a:cubicBezTo>
                    <a:cubicBezTo>
                      <a:pt x="78" y="0"/>
                      <a:pt x="100" y="23"/>
                      <a:pt x="100" y="50"/>
                    </a:cubicBezTo>
                    <a:cubicBezTo>
                      <a:pt x="100" y="54"/>
                      <a:pt x="100" y="58"/>
                      <a:pt x="99" y="62"/>
                    </a:cubicBezTo>
                    <a:cubicBezTo>
                      <a:pt x="98" y="64"/>
                      <a:pt x="98" y="66"/>
                      <a:pt x="97" y="6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4" name="Line 44"/>
              <p:cNvSpPr>
                <a:spLocks noChangeShapeType="1"/>
              </p:cNvSpPr>
              <p:nvPr/>
            </p:nvSpPr>
            <p:spPr bwMode="auto">
              <a:xfrm>
                <a:off x="-855663" y="1819275"/>
                <a:ext cx="1588" cy="3492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5" name="Line 45"/>
              <p:cNvSpPr>
                <a:spLocks noChangeShapeType="1"/>
              </p:cNvSpPr>
              <p:nvPr/>
            </p:nvSpPr>
            <p:spPr bwMode="auto">
              <a:xfrm>
                <a:off x="-1042988" y="2006600"/>
                <a:ext cx="34925" cy="158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6" name="Line 46"/>
              <p:cNvSpPr>
                <a:spLocks noChangeShapeType="1"/>
              </p:cNvSpPr>
              <p:nvPr/>
            </p:nvSpPr>
            <p:spPr bwMode="auto">
              <a:xfrm flipV="1">
                <a:off x="-855663" y="2160588"/>
                <a:ext cx="1588" cy="3333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7" name="Line 47"/>
              <p:cNvSpPr>
                <a:spLocks noChangeShapeType="1"/>
              </p:cNvSpPr>
              <p:nvPr/>
            </p:nvSpPr>
            <p:spPr bwMode="auto">
              <a:xfrm flipH="1">
                <a:off x="-701676" y="2006600"/>
                <a:ext cx="33338" cy="158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8" name="Freeform 48"/>
              <p:cNvSpPr>
                <a:spLocks/>
              </p:cNvSpPr>
              <p:nvPr/>
            </p:nvSpPr>
            <p:spPr bwMode="auto">
              <a:xfrm>
                <a:off x="-925513" y="1887538"/>
                <a:ext cx="144463" cy="1190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4" y="75"/>
                  </a:cxn>
                  <a:cxn ang="0">
                    <a:pos x="91" y="75"/>
                  </a:cxn>
                </a:cxnLst>
                <a:rect l="0" t="0" r="r" b="b"/>
                <a:pathLst>
                  <a:path w="91" h="75">
                    <a:moveTo>
                      <a:pt x="0" y="0"/>
                    </a:moveTo>
                    <a:lnTo>
                      <a:pt x="44" y="75"/>
                    </a:lnTo>
                    <a:lnTo>
                      <a:pt x="91" y="75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89" name="Freeform 49"/>
              <p:cNvSpPr>
                <a:spLocks/>
              </p:cNvSpPr>
              <p:nvPr/>
            </p:nvSpPr>
            <p:spPr bwMode="auto">
              <a:xfrm>
                <a:off x="-784226" y="2078038"/>
                <a:ext cx="123825" cy="71438"/>
              </a:xfrm>
              <a:custGeom>
                <a:avLst/>
                <a:gdLst/>
                <a:ahLst/>
                <a:cxnLst>
                  <a:cxn ang="0">
                    <a:pos x="33" y="6"/>
                  </a:cxn>
                  <a:cxn ang="0">
                    <a:pos x="30" y="2"/>
                  </a:cxn>
                  <a:cxn ang="0">
                    <a:pos x="26" y="0"/>
                  </a:cxn>
                  <a:cxn ang="0">
                    <a:pos x="12" y="0"/>
                  </a:cxn>
                  <a:cxn ang="0">
                    <a:pos x="6" y="3"/>
                  </a:cxn>
                  <a:cxn ang="0">
                    <a:pos x="0" y="13"/>
                  </a:cxn>
                  <a:cxn ang="0">
                    <a:pos x="10" y="19"/>
                  </a:cxn>
                  <a:cxn ang="0">
                    <a:pos x="17" y="8"/>
                  </a:cxn>
                </a:cxnLst>
                <a:rect l="0" t="0" r="r" b="b"/>
                <a:pathLst>
                  <a:path w="33" h="19">
                    <a:moveTo>
                      <a:pt x="33" y="6"/>
                    </a:moveTo>
                    <a:cubicBezTo>
                      <a:pt x="30" y="2"/>
                      <a:pt x="30" y="2"/>
                      <a:pt x="30" y="2"/>
                    </a:cubicBezTo>
                    <a:cubicBezTo>
                      <a:pt x="29" y="0"/>
                      <a:pt x="28" y="0"/>
                      <a:pt x="2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7" y="1"/>
                      <a:pt x="6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7" y="8"/>
                      <a:pt x="17" y="8"/>
                      <a:pt x="17" y="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0" name="Freeform 50"/>
              <p:cNvSpPr>
                <a:spLocks/>
              </p:cNvSpPr>
              <p:nvPr/>
            </p:nvSpPr>
            <p:spPr bwMode="auto">
              <a:xfrm>
                <a:off x="-735013" y="2081213"/>
                <a:ext cx="85725" cy="52388"/>
              </a:xfrm>
              <a:custGeom>
                <a:avLst/>
                <a:gdLst/>
                <a:ahLst/>
                <a:cxnLst>
                  <a:cxn ang="0">
                    <a:pos x="23" y="4"/>
                  </a:cxn>
                  <a:cxn ang="0">
                    <a:pos x="19" y="14"/>
                  </a:cxn>
                  <a:cxn ang="0">
                    <a:pos x="6" y="14"/>
                  </a:cxn>
                  <a:cxn ang="0">
                    <a:pos x="10" y="11"/>
                  </a:cxn>
                  <a:cxn ang="0">
                    <a:pos x="0" y="0"/>
                  </a:cxn>
                </a:cxnLst>
                <a:rect l="0" t="0" r="r" b="b"/>
                <a:pathLst>
                  <a:path w="23" h="14">
                    <a:moveTo>
                      <a:pt x="23" y="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6" y="6"/>
                      <a:pt x="3" y="0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1" name="Freeform 51"/>
              <p:cNvSpPr>
                <a:spLocks/>
              </p:cNvSpPr>
              <p:nvPr/>
            </p:nvSpPr>
            <p:spPr bwMode="auto">
              <a:xfrm>
                <a:off x="-674688" y="2133600"/>
                <a:ext cx="63500" cy="120650"/>
              </a:xfrm>
              <a:custGeom>
                <a:avLst/>
                <a:gdLst/>
                <a:ahLst/>
                <a:cxnLst>
                  <a:cxn ang="0">
                    <a:pos x="1" y="32"/>
                  </a:cxn>
                  <a:cxn ang="0">
                    <a:pos x="6" y="32"/>
                  </a:cxn>
                  <a:cxn ang="0">
                    <a:pos x="10" y="29"/>
                  </a:cxn>
                  <a:cxn ang="0">
                    <a:pos x="16" y="16"/>
                  </a:cxn>
                  <a:cxn ang="0">
                    <a:pos x="16" y="9"/>
                  </a:cxn>
                  <a:cxn ang="0">
                    <a:pos x="10" y="0"/>
                  </a:cxn>
                  <a:cxn ang="0">
                    <a:pos x="0" y="6"/>
                  </a:cxn>
                  <a:cxn ang="0">
                    <a:pos x="6" y="18"/>
                  </a:cxn>
                </a:cxnLst>
                <a:rect l="0" t="0" r="r" b="b"/>
                <a:pathLst>
                  <a:path w="17" h="32">
                    <a:moveTo>
                      <a:pt x="1" y="32"/>
                    </a:moveTo>
                    <a:cubicBezTo>
                      <a:pt x="6" y="32"/>
                      <a:pt x="6" y="32"/>
                      <a:pt x="6" y="32"/>
                    </a:cubicBezTo>
                    <a:cubicBezTo>
                      <a:pt x="8" y="32"/>
                      <a:pt x="9" y="31"/>
                      <a:pt x="10" y="29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7" y="14"/>
                      <a:pt x="17" y="12"/>
                      <a:pt x="16" y="9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6" y="18"/>
                      <a:pt x="6" y="18"/>
                      <a:pt x="6" y="1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2" name="Freeform 52"/>
              <p:cNvSpPr>
                <a:spLocks/>
              </p:cNvSpPr>
              <p:nvPr/>
            </p:nvSpPr>
            <p:spPr bwMode="auto">
              <a:xfrm>
                <a:off x="-701676" y="2198688"/>
                <a:ext cx="82550" cy="69850"/>
              </a:xfrm>
              <a:custGeom>
                <a:avLst/>
                <a:gdLst/>
                <a:ahLst/>
                <a:cxnLst>
                  <a:cxn ang="0">
                    <a:pos x="8" y="19"/>
                  </a:cxn>
                  <a:cxn ang="0">
                    <a:pos x="0" y="10"/>
                  </a:cxn>
                  <a:cxn ang="0">
                    <a:pos x="6" y="0"/>
                  </a:cxn>
                  <a:cxn ang="0">
                    <a:pos x="7" y="3"/>
                  </a:cxn>
                  <a:cxn ang="0">
                    <a:pos x="22" y="0"/>
                  </a:cxn>
                </a:cxnLst>
                <a:rect l="0" t="0" r="r" b="b"/>
                <a:pathLst>
                  <a:path w="22" h="19">
                    <a:moveTo>
                      <a:pt x="8" y="1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13" y="3"/>
                      <a:pt x="20" y="3"/>
                      <a:pt x="22" y="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3" name="Freeform 53"/>
              <p:cNvSpPr>
                <a:spLocks/>
              </p:cNvSpPr>
              <p:nvPr/>
            </p:nvSpPr>
            <p:spPr bwMode="auto">
              <a:xfrm>
                <a:off x="-817563" y="2163763"/>
                <a:ext cx="101600" cy="9366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5"/>
                  </a:cxn>
                  <a:cxn ang="0">
                    <a:pos x="2" y="10"/>
                  </a:cxn>
                  <a:cxn ang="0">
                    <a:pos x="9" y="22"/>
                  </a:cxn>
                  <a:cxn ang="0">
                    <a:pos x="15" y="25"/>
                  </a:cxn>
                  <a:cxn ang="0">
                    <a:pos x="27" y="25"/>
                  </a:cxn>
                  <a:cxn ang="0">
                    <a:pos x="26" y="13"/>
                  </a:cxn>
                  <a:cxn ang="0">
                    <a:pos x="13" y="13"/>
                  </a:cxn>
                </a:cxnLst>
                <a:rect l="0" t="0" r="r" b="b"/>
                <a:pathLst>
                  <a:path w="27" h="25">
                    <a:moveTo>
                      <a:pt x="4" y="0"/>
                    </a:moveTo>
                    <a:cubicBezTo>
                      <a:pt x="2" y="5"/>
                      <a:pt x="2" y="5"/>
                      <a:pt x="2" y="5"/>
                    </a:cubicBezTo>
                    <a:cubicBezTo>
                      <a:pt x="0" y="7"/>
                      <a:pt x="1" y="8"/>
                      <a:pt x="2" y="10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11" y="24"/>
                      <a:pt x="13" y="25"/>
                      <a:pt x="15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13" y="13"/>
                      <a:pt x="13" y="13"/>
                      <a:pt x="13" y="13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4" name="Freeform 54"/>
              <p:cNvSpPr>
                <a:spLocks/>
              </p:cNvSpPr>
              <p:nvPr/>
            </p:nvSpPr>
            <p:spPr bwMode="auto">
              <a:xfrm>
                <a:off x="-814388" y="2152650"/>
                <a:ext cx="63500" cy="8572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1" y="0"/>
                  </a:cxn>
                  <a:cxn ang="0">
                    <a:pos x="17" y="10"/>
                  </a:cxn>
                  <a:cxn ang="0">
                    <a:pos x="13" y="9"/>
                  </a:cxn>
                  <a:cxn ang="0">
                    <a:pos x="9" y="23"/>
                  </a:cxn>
                </a:cxnLst>
                <a:rect l="0" t="0" r="r" b="b"/>
                <a:pathLst>
                  <a:path w="17" h="23">
                    <a:moveTo>
                      <a:pt x="0" y="1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0" y="15"/>
                      <a:pt x="7" y="20"/>
                      <a:pt x="9" y="23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grpSp>
        <p:nvGrpSpPr>
          <p:cNvPr id="95" name="Group 90"/>
          <p:cNvGrpSpPr>
            <a:grpSpLocks/>
          </p:cNvGrpSpPr>
          <p:nvPr/>
        </p:nvGrpSpPr>
        <p:grpSpPr bwMode="auto">
          <a:xfrm>
            <a:off x="276225" y="2611438"/>
            <a:ext cx="1919288" cy="479425"/>
            <a:chOff x="298766" y="3582670"/>
            <a:chExt cx="2080065" cy="640080"/>
          </a:xfrm>
        </p:grpSpPr>
        <p:sp>
          <p:nvSpPr>
            <p:cNvPr id="96" name="Freeform 6"/>
            <p:cNvSpPr>
              <a:spLocks noChangeAspect="1"/>
            </p:cNvSpPr>
            <p:nvPr/>
          </p:nvSpPr>
          <p:spPr bwMode="auto">
            <a:xfrm>
              <a:off x="298766" y="3582670"/>
              <a:ext cx="2080065" cy="640080"/>
            </a:xfrm>
            <a:custGeom>
              <a:avLst/>
              <a:gdLst>
                <a:gd name="T0" fmla="*/ 2147483647 w 457"/>
                <a:gd name="T1" fmla="*/ 2147483647 h 136"/>
                <a:gd name="T2" fmla="*/ 2147483647 w 457"/>
                <a:gd name="T3" fmla="*/ 0 h 136"/>
                <a:gd name="T4" fmla="*/ 2147483647 w 457"/>
                <a:gd name="T5" fmla="*/ 0 h 136"/>
                <a:gd name="T6" fmla="*/ 0 w 457"/>
                <a:gd name="T7" fmla="*/ 2147483647 h 136"/>
                <a:gd name="T8" fmla="*/ 0 w 457"/>
                <a:gd name="T9" fmla="*/ 2147483647 h 136"/>
                <a:gd name="T10" fmla="*/ 2147483647 w 457"/>
                <a:gd name="T11" fmla="*/ 2147483647 h 136"/>
                <a:gd name="T12" fmla="*/ 2147483647 w 457"/>
                <a:gd name="T13" fmla="*/ 2147483647 h 136"/>
                <a:gd name="T14" fmla="*/ 2147483647 w 457"/>
                <a:gd name="T15" fmla="*/ 2147483647 h 136"/>
                <a:gd name="T16" fmla="*/ 2147483647 w 457"/>
                <a:gd name="T17" fmla="*/ 2147483647 h 136"/>
                <a:gd name="T18" fmla="*/ 2147483647 w 457"/>
                <a:gd name="T19" fmla="*/ 2147483647 h 136"/>
                <a:gd name="T20" fmla="*/ 2147483647 w 457"/>
                <a:gd name="T21" fmla="*/ 2147483647 h 1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7"/>
                <a:gd name="T34" fmla="*/ 0 h 136"/>
                <a:gd name="T35" fmla="*/ 457 w 457"/>
                <a:gd name="T36" fmla="*/ 136 h 1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0" anchor="ctr"/>
            <a:lstStyle/>
            <a:p>
              <a:pPr defTabSz="777875"/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Micro batch</a:t>
              </a:r>
              <a:br>
                <a:rPr lang="en-US" sz="1200" b="1" dirty="0">
                  <a:solidFill>
                    <a:srgbClr val="FFFFFF"/>
                  </a:solidFill>
                  <a:latin typeface="Arial"/>
                </a:rPr>
              </a:br>
              <a:r>
                <a:rPr lang="en-US" sz="1200" b="1" dirty="0">
                  <a:solidFill>
                    <a:srgbClr val="FFFFFF"/>
                  </a:solidFill>
                  <a:latin typeface="Arial"/>
                </a:rPr>
                <a:t>ingestion</a:t>
              </a:r>
            </a:p>
          </p:txBody>
        </p:sp>
        <p:grpSp>
          <p:nvGrpSpPr>
            <p:cNvPr id="97" name="Group 118"/>
            <p:cNvGrpSpPr/>
            <p:nvPr/>
          </p:nvGrpSpPr>
          <p:grpSpPr>
            <a:xfrm>
              <a:off x="421232" y="3665799"/>
              <a:ext cx="654123" cy="487113"/>
              <a:chOff x="-1235075" y="3703638"/>
              <a:chExt cx="484980" cy="361155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98" name="Freeform 58"/>
              <p:cNvSpPr>
                <a:spLocks/>
              </p:cNvSpPr>
              <p:nvPr/>
            </p:nvSpPr>
            <p:spPr bwMode="auto">
              <a:xfrm>
                <a:off x="-1103313" y="3703638"/>
                <a:ext cx="139700" cy="47625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85" y="0"/>
                  </a:cxn>
                  <a:cxn ang="0">
                    <a:pos x="88" y="9"/>
                  </a:cxn>
                </a:cxnLst>
                <a:rect l="0" t="0" r="r" b="b"/>
                <a:pathLst>
                  <a:path w="88" h="30">
                    <a:moveTo>
                      <a:pt x="0" y="30"/>
                    </a:moveTo>
                    <a:lnTo>
                      <a:pt x="85" y="0"/>
                    </a:lnTo>
                    <a:lnTo>
                      <a:pt x="88" y="9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99" name="Freeform 59"/>
              <p:cNvSpPr>
                <a:spLocks/>
              </p:cNvSpPr>
              <p:nvPr/>
            </p:nvSpPr>
            <p:spPr bwMode="auto">
              <a:xfrm>
                <a:off x="-1103313" y="3709988"/>
                <a:ext cx="173038" cy="41275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04" y="0"/>
                  </a:cxn>
                  <a:cxn ang="0">
                    <a:pos x="109" y="10"/>
                  </a:cxn>
                </a:cxnLst>
                <a:rect l="0" t="0" r="r" b="b"/>
                <a:pathLst>
                  <a:path w="109" h="26">
                    <a:moveTo>
                      <a:pt x="0" y="26"/>
                    </a:moveTo>
                    <a:lnTo>
                      <a:pt x="104" y="0"/>
                    </a:lnTo>
                    <a:lnTo>
                      <a:pt x="109" y="1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0" name="Freeform 60"/>
              <p:cNvSpPr>
                <a:spLocks/>
              </p:cNvSpPr>
              <p:nvPr/>
            </p:nvSpPr>
            <p:spPr bwMode="auto">
              <a:xfrm>
                <a:off x="-1216025" y="3717925"/>
                <a:ext cx="150813" cy="33338"/>
              </a:xfrm>
              <a:custGeom>
                <a:avLst/>
                <a:gdLst/>
                <a:ahLst/>
                <a:cxnLst>
                  <a:cxn ang="0">
                    <a:pos x="40" y="5"/>
                  </a:cxn>
                  <a:cxn ang="0">
                    <a:pos x="33" y="5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7" y="0"/>
                  </a:cxn>
                  <a:cxn ang="0">
                    <a:pos x="1" y="4"/>
                  </a:cxn>
                  <a:cxn ang="0">
                    <a:pos x="1" y="9"/>
                  </a:cxn>
                </a:cxnLst>
                <a:rect l="0" t="0" r="r" b="b"/>
                <a:pathLst>
                  <a:path w="40" h="9">
                    <a:moveTo>
                      <a:pt x="40" y="5"/>
                    </a:moveTo>
                    <a:cubicBezTo>
                      <a:pt x="33" y="5"/>
                      <a:pt x="33" y="5"/>
                      <a:pt x="33" y="5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3" y="0"/>
                      <a:pt x="28" y="0"/>
                    </a:cubicBezTo>
                    <a:cubicBezTo>
                      <a:pt x="24" y="0"/>
                      <a:pt x="14" y="0"/>
                      <a:pt x="7" y="0"/>
                    </a:cubicBezTo>
                    <a:cubicBezTo>
                      <a:pt x="0" y="0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1" name="Freeform 61"/>
              <p:cNvSpPr>
                <a:spLocks/>
              </p:cNvSpPr>
              <p:nvPr/>
            </p:nvSpPr>
            <p:spPr bwMode="auto">
              <a:xfrm>
                <a:off x="-1084263" y="3722688"/>
                <a:ext cx="192088" cy="33338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18" y="0"/>
                  </a:cxn>
                  <a:cxn ang="0">
                    <a:pos x="121" y="21"/>
                  </a:cxn>
                </a:cxnLst>
                <a:rect l="0" t="0" r="r" b="b"/>
                <a:pathLst>
                  <a:path w="121" h="21">
                    <a:moveTo>
                      <a:pt x="0" y="18"/>
                    </a:moveTo>
                    <a:lnTo>
                      <a:pt x="118" y="0"/>
                    </a:lnTo>
                    <a:lnTo>
                      <a:pt x="121" y="21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2" name="Freeform 62"/>
              <p:cNvSpPr>
                <a:spLocks noEditPoints="1"/>
              </p:cNvSpPr>
              <p:nvPr/>
            </p:nvSpPr>
            <p:spPr bwMode="auto">
              <a:xfrm>
                <a:off x="-986633" y="3853655"/>
                <a:ext cx="236538" cy="211138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5" y="9"/>
                  </a:cxn>
                  <a:cxn ang="0">
                    <a:pos x="0" y="27"/>
                  </a:cxn>
                  <a:cxn ang="0">
                    <a:pos x="9" y="43"/>
                  </a:cxn>
                  <a:cxn ang="0">
                    <a:pos x="27" y="48"/>
                  </a:cxn>
                  <a:cxn ang="0">
                    <a:pos x="40" y="42"/>
                  </a:cxn>
                  <a:cxn ang="0">
                    <a:pos x="56" y="54"/>
                  </a:cxn>
                  <a:cxn ang="0">
                    <a:pos x="61" y="54"/>
                  </a:cxn>
                  <a:cxn ang="0">
                    <a:pos x="61" y="48"/>
                  </a:cxn>
                  <a:cxn ang="0">
                    <a:pos x="45" y="35"/>
                  </a:cxn>
                  <a:cxn ang="0">
                    <a:pos x="48" y="21"/>
                  </a:cxn>
                  <a:cxn ang="0">
                    <a:pos x="39" y="5"/>
                  </a:cxn>
                  <a:cxn ang="0">
                    <a:pos x="37" y="35"/>
                  </a:cxn>
                  <a:cxn ang="0">
                    <a:pos x="26" y="41"/>
                  </a:cxn>
                  <a:cxn ang="0">
                    <a:pos x="13" y="37"/>
                  </a:cxn>
                  <a:cxn ang="0">
                    <a:pos x="7" y="26"/>
                  </a:cxn>
                  <a:cxn ang="0">
                    <a:pos x="11" y="14"/>
                  </a:cxn>
                  <a:cxn ang="0">
                    <a:pos x="22" y="7"/>
                  </a:cxn>
                  <a:cxn ang="0">
                    <a:pos x="34" y="11"/>
                  </a:cxn>
                  <a:cxn ang="0">
                    <a:pos x="41" y="22"/>
                  </a:cxn>
                  <a:cxn ang="0">
                    <a:pos x="37" y="35"/>
                  </a:cxn>
                </a:cxnLst>
                <a:rect l="0" t="0" r="r" b="b"/>
                <a:pathLst>
                  <a:path w="63" h="56">
                    <a:moveTo>
                      <a:pt x="21" y="0"/>
                    </a:moveTo>
                    <a:cubicBezTo>
                      <a:pt x="15" y="1"/>
                      <a:pt x="9" y="4"/>
                      <a:pt x="5" y="9"/>
                    </a:cubicBezTo>
                    <a:cubicBezTo>
                      <a:pt x="1" y="14"/>
                      <a:pt x="0" y="21"/>
                      <a:pt x="0" y="27"/>
                    </a:cubicBezTo>
                    <a:cubicBezTo>
                      <a:pt x="1" y="33"/>
                      <a:pt x="4" y="39"/>
                      <a:pt x="9" y="43"/>
                    </a:cubicBezTo>
                    <a:cubicBezTo>
                      <a:pt x="14" y="47"/>
                      <a:pt x="21" y="48"/>
                      <a:pt x="27" y="48"/>
                    </a:cubicBezTo>
                    <a:cubicBezTo>
                      <a:pt x="31" y="47"/>
                      <a:pt x="36" y="45"/>
                      <a:pt x="40" y="42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8" y="56"/>
                      <a:pt x="60" y="55"/>
                      <a:pt x="61" y="54"/>
                    </a:cubicBezTo>
                    <a:cubicBezTo>
                      <a:pt x="63" y="52"/>
                      <a:pt x="62" y="49"/>
                      <a:pt x="61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7" y="31"/>
                      <a:pt x="48" y="26"/>
                      <a:pt x="48" y="21"/>
                    </a:cubicBezTo>
                    <a:cubicBezTo>
                      <a:pt x="47" y="15"/>
                      <a:pt x="44" y="9"/>
                      <a:pt x="39" y="5"/>
                    </a:cubicBezTo>
                    <a:moveTo>
                      <a:pt x="37" y="35"/>
                    </a:moveTo>
                    <a:cubicBezTo>
                      <a:pt x="34" y="38"/>
                      <a:pt x="30" y="40"/>
                      <a:pt x="26" y="41"/>
                    </a:cubicBezTo>
                    <a:cubicBezTo>
                      <a:pt x="22" y="41"/>
                      <a:pt x="17" y="40"/>
                      <a:pt x="13" y="37"/>
                    </a:cubicBezTo>
                    <a:cubicBezTo>
                      <a:pt x="10" y="34"/>
                      <a:pt x="8" y="30"/>
                      <a:pt x="7" y="26"/>
                    </a:cubicBezTo>
                    <a:cubicBezTo>
                      <a:pt x="7" y="22"/>
                      <a:pt x="8" y="17"/>
                      <a:pt x="11" y="14"/>
                    </a:cubicBezTo>
                    <a:cubicBezTo>
                      <a:pt x="14" y="10"/>
                      <a:pt x="18" y="8"/>
                      <a:pt x="22" y="7"/>
                    </a:cubicBezTo>
                    <a:cubicBezTo>
                      <a:pt x="26" y="7"/>
                      <a:pt x="31" y="8"/>
                      <a:pt x="34" y="11"/>
                    </a:cubicBezTo>
                    <a:cubicBezTo>
                      <a:pt x="38" y="14"/>
                      <a:pt x="40" y="18"/>
                      <a:pt x="41" y="22"/>
                    </a:cubicBezTo>
                    <a:cubicBezTo>
                      <a:pt x="41" y="26"/>
                      <a:pt x="40" y="31"/>
                      <a:pt x="37" y="35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3" name="Freeform 63"/>
              <p:cNvSpPr>
                <a:spLocks/>
              </p:cNvSpPr>
              <p:nvPr/>
            </p:nvSpPr>
            <p:spPr bwMode="auto">
              <a:xfrm>
                <a:off x="-1235075" y="3756025"/>
                <a:ext cx="398463" cy="236538"/>
              </a:xfrm>
              <a:custGeom>
                <a:avLst/>
                <a:gdLst/>
                <a:ahLst/>
                <a:cxnLst>
                  <a:cxn ang="0">
                    <a:pos x="15" y="63"/>
                  </a:cxn>
                  <a:cxn ang="0">
                    <a:pos x="64" y="63"/>
                  </a:cxn>
                  <a:cxn ang="0">
                    <a:pos x="59" y="47"/>
                  </a:cxn>
                  <a:cxn ang="0">
                    <a:pos x="87" y="19"/>
                  </a:cxn>
                  <a:cxn ang="0">
                    <a:pos x="102" y="23"/>
                  </a:cxn>
                  <a:cxn ang="0">
                    <a:pos x="104" y="6"/>
                  </a:cxn>
                  <a:cxn ang="0">
                    <a:pos x="99" y="1"/>
                  </a:cxn>
                  <a:cxn ang="0">
                    <a:pos x="6" y="0"/>
                  </a:cxn>
                  <a:cxn ang="0">
                    <a:pos x="0" y="4"/>
                  </a:cxn>
                  <a:cxn ang="0">
                    <a:pos x="0" y="11"/>
                  </a:cxn>
                  <a:cxn ang="0">
                    <a:pos x="6" y="59"/>
                  </a:cxn>
                </a:cxnLst>
                <a:rect l="0" t="0" r="r" b="b"/>
                <a:pathLst>
                  <a:path w="106" h="63">
                    <a:moveTo>
                      <a:pt x="15" y="63"/>
                    </a:moveTo>
                    <a:cubicBezTo>
                      <a:pt x="15" y="63"/>
                      <a:pt x="15" y="63"/>
                      <a:pt x="64" y="63"/>
                    </a:cubicBezTo>
                    <a:cubicBezTo>
                      <a:pt x="61" y="59"/>
                      <a:pt x="59" y="53"/>
                      <a:pt x="59" y="47"/>
                    </a:cubicBezTo>
                    <a:cubicBezTo>
                      <a:pt x="59" y="32"/>
                      <a:pt x="72" y="19"/>
                      <a:pt x="87" y="19"/>
                    </a:cubicBezTo>
                    <a:cubicBezTo>
                      <a:pt x="93" y="19"/>
                      <a:pt x="98" y="21"/>
                      <a:pt x="102" y="23"/>
                    </a:cubicBezTo>
                    <a:cubicBezTo>
                      <a:pt x="102" y="18"/>
                      <a:pt x="103" y="13"/>
                      <a:pt x="104" y="6"/>
                    </a:cubicBezTo>
                    <a:cubicBezTo>
                      <a:pt x="104" y="6"/>
                      <a:pt x="106" y="1"/>
                      <a:pt x="99" y="1"/>
                    </a:cubicBezTo>
                    <a:cubicBezTo>
                      <a:pt x="90" y="1"/>
                      <a:pt x="23" y="0"/>
                      <a:pt x="6" y="0"/>
                    </a:cubicBezTo>
                    <a:cubicBezTo>
                      <a:pt x="4" y="0"/>
                      <a:pt x="0" y="0"/>
                      <a:pt x="0" y="4"/>
                    </a:cubicBezTo>
                    <a:cubicBezTo>
                      <a:pt x="0" y="6"/>
                      <a:pt x="0" y="10"/>
                      <a:pt x="0" y="11"/>
                    </a:cubicBezTo>
                    <a:cubicBezTo>
                      <a:pt x="3" y="36"/>
                      <a:pt x="3" y="41"/>
                      <a:pt x="6" y="5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4" name="Freeform 64"/>
              <p:cNvSpPr>
                <a:spLocks/>
              </p:cNvSpPr>
              <p:nvPr/>
            </p:nvSpPr>
            <p:spPr bwMode="auto">
              <a:xfrm>
                <a:off x="-1196975" y="3778250"/>
                <a:ext cx="55563" cy="3810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3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3" y="0"/>
                  </a:cxn>
                  <a:cxn ang="0">
                    <a:pos x="15" y="2"/>
                  </a:cxn>
                  <a:cxn ang="0">
                    <a:pos x="15" y="8"/>
                  </a:cxn>
                </a:cxnLst>
                <a:rect l="0" t="0" r="r" b="b"/>
                <a:pathLst>
                  <a:path w="15" h="10">
                    <a:moveTo>
                      <a:pt x="15" y="8"/>
                    </a:moveTo>
                    <a:cubicBezTo>
                      <a:pt x="15" y="9"/>
                      <a:pt x="14" y="10"/>
                      <a:pt x="1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lnTo>
                      <a:pt x="15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5" name="Freeform 65"/>
              <p:cNvSpPr>
                <a:spLocks/>
              </p:cNvSpPr>
              <p:nvPr/>
            </p:nvSpPr>
            <p:spPr bwMode="auto">
              <a:xfrm>
                <a:off x="-1111250" y="3778250"/>
                <a:ext cx="57150" cy="3810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3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3" y="0"/>
                  </a:cxn>
                  <a:cxn ang="0">
                    <a:pos x="15" y="2"/>
                  </a:cxn>
                  <a:cxn ang="0">
                    <a:pos x="15" y="8"/>
                  </a:cxn>
                </a:cxnLst>
                <a:rect l="0" t="0" r="r" b="b"/>
                <a:pathLst>
                  <a:path w="15" h="10">
                    <a:moveTo>
                      <a:pt x="15" y="8"/>
                    </a:moveTo>
                    <a:cubicBezTo>
                      <a:pt x="15" y="9"/>
                      <a:pt x="14" y="10"/>
                      <a:pt x="1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lnTo>
                      <a:pt x="15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6" name="Freeform 66"/>
              <p:cNvSpPr>
                <a:spLocks/>
              </p:cNvSpPr>
              <p:nvPr/>
            </p:nvSpPr>
            <p:spPr bwMode="auto">
              <a:xfrm>
                <a:off x="-1185863" y="3849688"/>
                <a:ext cx="52388" cy="38100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2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8"/>
                  </a:cxn>
                </a:cxnLst>
                <a:rect l="0" t="0" r="r" b="b"/>
                <a:pathLst>
                  <a:path w="14" h="10">
                    <a:moveTo>
                      <a:pt x="14" y="8"/>
                    </a:moveTo>
                    <a:cubicBezTo>
                      <a:pt x="14" y="9"/>
                      <a:pt x="13" y="10"/>
                      <a:pt x="1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lnTo>
                      <a:pt x="14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7" name="Freeform 67"/>
              <p:cNvSpPr>
                <a:spLocks/>
              </p:cNvSpPr>
              <p:nvPr/>
            </p:nvSpPr>
            <p:spPr bwMode="auto">
              <a:xfrm>
                <a:off x="-1100138" y="3849688"/>
                <a:ext cx="53975" cy="38100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2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8"/>
                  </a:cxn>
                </a:cxnLst>
                <a:rect l="0" t="0" r="r" b="b"/>
                <a:pathLst>
                  <a:path w="14" h="10">
                    <a:moveTo>
                      <a:pt x="14" y="8"/>
                    </a:moveTo>
                    <a:cubicBezTo>
                      <a:pt x="14" y="9"/>
                      <a:pt x="14" y="10"/>
                      <a:pt x="1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4" y="1"/>
                      <a:pt x="14" y="2"/>
                    </a:cubicBezTo>
                    <a:lnTo>
                      <a:pt x="14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8" name="Freeform 68"/>
              <p:cNvSpPr>
                <a:spLocks/>
              </p:cNvSpPr>
              <p:nvPr/>
            </p:nvSpPr>
            <p:spPr bwMode="auto">
              <a:xfrm>
                <a:off x="-1177925" y="3921125"/>
                <a:ext cx="55563" cy="38100"/>
              </a:xfrm>
              <a:custGeom>
                <a:avLst/>
                <a:gdLst/>
                <a:ahLst/>
                <a:cxnLst>
                  <a:cxn ang="0">
                    <a:pos x="15" y="8"/>
                  </a:cxn>
                  <a:cxn ang="0">
                    <a:pos x="13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3" y="0"/>
                  </a:cxn>
                  <a:cxn ang="0">
                    <a:pos x="15" y="2"/>
                  </a:cxn>
                  <a:cxn ang="0">
                    <a:pos x="15" y="8"/>
                  </a:cxn>
                </a:cxnLst>
                <a:rect l="0" t="0" r="r" b="b"/>
                <a:pathLst>
                  <a:path w="15" h="10">
                    <a:moveTo>
                      <a:pt x="15" y="8"/>
                    </a:moveTo>
                    <a:cubicBezTo>
                      <a:pt x="15" y="9"/>
                      <a:pt x="14" y="10"/>
                      <a:pt x="1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1"/>
                      <a:pt x="15" y="2"/>
                    </a:cubicBezTo>
                    <a:lnTo>
                      <a:pt x="15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09" name="Freeform 69"/>
              <p:cNvSpPr>
                <a:spLocks/>
              </p:cNvSpPr>
              <p:nvPr/>
            </p:nvSpPr>
            <p:spPr bwMode="auto">
              <a:xfrm>
                <a:off x="-1087438" y="3921125"/>
                <a:ext cx="52388" cy="38100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2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8"/>
                  </a:cxn>
                </a:cxnLst>
                <a:rect l="0" t="0" r="r" b="b"/>
                <a:pathLst>
                  <a:path w="14" h="10">
                    <a:moveTo>
                      <a:pt x="14" y="8"/>
                    </a:moveTo>
                    <a:cubicBezTo>
                      <a:pt x="14" y="9"/>
                      <a:pt x="13" y="10"/>
                      <a:pt x="1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lnTo>
                      <a:pt x="14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0" name="Freeform 70"/>
              <p:cNvSpPr>
                <a:spLocks/>
              </p:cNvSpPr>
              <p:nvPr/>
            </p:nvSpPr>
            <p:spPr bwMode="auto">
              <a:xfrm>
                <a:off x="-1020763" y="3778250"/>
                <a:ext cx="52388" cy="38100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2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8"/>
                  </a:cxn>
                </a:cxnLst>
                <a:rect l="0" t="0" r="r" b="b"/>
                <a:pathLst>
                  <a:path w="14" h="10">
                    <a:moveTo>
                      <a:pt x="14" y="8"/>
                    </a:moveTo>
                    <a:cubicBezTo>
                      <a:pt x="14" y="9"/>
                      <a:pt x="13" y="10"/>
                      <a:pt x="1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0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lnTo>
                      <a:pt x="14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1" name="Freeform 71"/>
              <p:cNvSpPr>
                <a:spLocks/>
              </p:cNvSpPr>
              <p:nvPr/>
            </p:nvSpPr>
            <p:spPr bwMode="auto">
              <a:xfrm>
                <a:off x="-933450" y="3778250"/>
                <a:ext cx="52388" cy="38100"/>
              </a:xfrm>
              <a:custGeom>
                <a:avLst/>
                <a:gdLst/>
                <a:ahLst/>
                <a:cxnLst>
                  <a:cxn ang="0">
                    <a:pos x="14" y="8"/>
                  </a:cxn>
                  <a:cxn ang="0">
                    <a:pos x="12" y="10"/>
                  </a:cxn>
                  <a:cxn ang="0">
                    <a:pos x="2" y="10"/>
                  </a:cxn>
                  <a:cxn ang="0">
                    <a:pos x="0" y="8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12" y="0"/>
                  </a:cxn>
                  <a:cxn ang="0">
                    <a:pos x="14" y="2"/>
                  </a:cxn>
                  <a:cxn ang="0">
                    <a:pos x="14" y="8"/>
                  </a:cxn>
                </a:cxnLst>
                <a:rect l="0" t="0" r="r" b="b"/>
                <a:pathLst>
                  <a:path w="14" h="10">
                    <a:moveTo>
                      <a:pt x="14" y="8"/>
                    </a:moveTo>
                    <a:cubicBezTo>
                      <a:pt x="14" y="9"/>
                      <a:pt x="13" y="10"/>
                      <a:pt x="1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3" y="0"/>
                      <a:pt x="14" y="1"/>
                      <a:pt x="14" y="2"/>
                    </a:cubicBezTo>
                    <a:lnTo>
                      <a:pt x="14" y="8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grpSp>
        <p:nvGrpSpPr>
          <p:cNvPr id="112" name="Group 107"/>
          <p:cNvGrpSpPr>
            <a:grpSpLocks/>
          </p:cNvGrpSpPr>
          <p:nvPr/>
        </p:nvGrpSpPr>
        <p:grpSpPr bwMode="auto">
          <a:xfrm>
            <a:off x="276225" y="3421063"/>
            <a:ext cx="1919288" cy="481012"/>
            <a:chOff x="298766" y="4663740"/>
            <a:chExt cx="2080065" cy="640080"/>
          </a:xfrm>
        </p:grpSpPr>
        <p:sp>
          <p:nvSpPr>
            <p:cNvPr id="113" name="Freeform 6"/>
            <p:cNvSpPr>
              <a:spLocks noChangeAspect="1"/>
            </p:cNvSpPr>
            <p:nvPr/>
          </p:nvSpPr>
          <p:spPr bwMode="auto">
            <a:xfrm>
              <a:off x="298766" y="4663740"/>
              <a:ext cx="2080065" cy="640080"/>
            </a:xfrm>
            <a:custGeom>
              <a:avLst/>
              <a:gdLst>
                <a:gd name="T0" fmla="*/ 413 w 457"/>
                <a:gd name="T1" fmla="*/ 13 h 136"/>
                <a:gd name="T2" fmla="*/ 384 w 457"/>
                <a:gd name="T3" fmla="*/ 0 h 136"/>
                <a:gd name="T4" fmla="*/ 17 w 457"/>
                <a:gd name="T5" fmla="*/ 0 h 136"/>
                <a:gd name="T6" fmla="*/ 0 w 457"/>
                <a:gd name="T7" fmla="*/ 17 h 136"/>
                <a:gd name="T8" fmla="*/ 0 w 457"/>
                <a:gd name="T9" fmla="*/ 118 h 136"/>
                <a:gd name="T10" fmla="*/ 17 w 457"/>
                <a:gd name="T11" fmla="*/ 136 h 136"/>
                <a:gd name="T12" fmla="*/ 384 w 457"/>
                <a:gd name="T13" fmla="*/ 136 h 136"/>
                <a:gd name="T14" fmla="*/ 413 w 457"/>
                <a:gd name="T15" fmla="*/ 123 h 136"/>
                <a:gd name="T16" fmla="*/ 451 w 457"/>
                <a:gd name="T17" fmla="*/ 81 h 136"/>
                <a:gd name="T18" fmla="*/ 451 w 457"/>
                <a:gd name="T19" fmla="*/ 55 h 136"/>
                <a:gd name="T20" fmla="*/ 413 w 457"/>
                <a:gd name="T21" fmla="*/ 13 h 1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7"/>
                <a:gd name="T34" fmla="*/ 0 h 136"/>
                <a:gd name="T35" fmla="*/ 457 w 457"/>
                <a:gd name="T36" fmla="*/ 136 h 1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400" anchor="ctr"/>
            <a:lstStyle/>
            <a:p>
              <a:pPr defTabSz="777875"/>
              <a:r>
                <a:rPr lang="en-US" sz="1200" b="1">
                  <a:solidFill>
                    <a:srgbClr val="FFFFFF"/>
                  </a:solidFill>
                  <a:latin typeface="Arial"/>
                </a:rPr>
                <a:t>Batch ingestion</a:t>
              </a:r>
            </a:p>
          </p:txBody>
        </p:sp>
        <p:grpSp>
          <p:nvGrpSpPr>
            <p:cNvPr id="114" name="Group 132"/>
            <p:cNvGrpSpPr/>
            <p:nvPr/>
          </p:nvGrpSpPr>
          <p:grpSpPr>
            <a:xfrm>
              <a:off x="397277" y="4738673"/>
              <a:ext cx="702042" cy="527158"/>
              <a:chOff x="-1955801" y="5165725"/>
              <a:chExt cx="465138" cy="349251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5" name="Freeform 75"/>
              <p:cNvSpPr>
                <a:spLocks/>
              </p:cNvSpPr>
              <p:nvPr/>
            </p:nvSpPr>
            <p:spPr bwMode="auto">
              <a:xfrm>
                <a:off x="-1820863" y="5165725"/>
                <a:ext cx="138113" cy="53975"/>
              </a:xfrm>
              <a:custGeom>
                <a:avLst/>
                <a:gdLst/>
                <a:ahLst/>
                <a:cxnLst>
                  <a:cxn ang="0">
                    <a:pos x="0" y="34"/>
                  </a:cxn>
                  <a:cxn ang="0">
                    <a:pos x="85" y="0"/>
                  </a:cxn>
                  <a:cxn ang="0">
                    <a:pos x="87" y="10"/>
                  </a:cxn>
                </a:cxnLst>
                <a:rect l="0" t="0" r="r" b="b"/>
                <a:pathLst>
                  <a:path w="87" h="34">
                    <a:moveTo>
                      <a:pt x="0" y="34"/>
                    </a:moveTo>
                    <a:lnTo>
                      <a:pt x="85" y="0"/>
                    </a:lnTo>
                    <a:lnTo>
                      <a:pt x="87" y="1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6" name="Freeform 76"/>
              <p:cNvSpPr>
                <a:spLocks/>
              </p:cNvSpPr>
              <p:nvPr/>
            </p:nvSpPr>
            <p:spPr bwMode="auto">
              <a:xfrm>
                <a:off x="-1820863" y="5173663"/>
                <a:ext cx="168275" cy="46038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104" y="0"/>
                  </a:cxn>
                  <a:cxn ang="0">
                    <a:pos x="106" y="12"/>
                  </a:cxn>
                </a:cxnLst>
                <a:rect l="0" t="0" r="r" b="b"/>
                <a:pathLst>
                  <a:path w="106" h="29">
                    <a:moveTo>
                      <a:pt x="0" y="29"/>
                    </a:moveTo>
                    <a:lnTo>
                      <a:pt x="104" y="0"/>
                    </a:lnTo>
                    <a:lnTo>
                      <a:pt x="106" y="12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7" name="Freeform 77"/>
              <p:cNvSpPr>
                <a:spLocks/>
              </p:cNvSpPr>
              <p:nvPr/>
            </p:nvSpPr>
            <p:spPr bwMode="auto">
              <a:xfrm>
                <a:off x="-1933576" y="5181600"/>
                <a:ext cx="150813" cy="38100"/>
              </a:xfrm>
              <a:custGeom>
                <a:avLst/>
                <a:gdLst/>
                <a:ahLst/>
                <a:cxnLst>
                  <a:cxn ang="0">
                    <a:pos x="40" y="5"/>
                  </a:cxn>
                  <a:cxn ang="0">
                    <a:pos x="32" y="5"/>
                  </a:cxn>
                  <a:cxn ang="0">
                    <a:pos x="32" y="3"/>
                  </a:cxn>
                  <a:cxn ang="0">
                    <a:pos x="28" y="1"/>
                  </a:cxn>
                  <a:cxn ang="0">
                    <a:pos x="6" y="0"/>
                  </a:cxn>
                  <a:cxn ang="0">
                    <a:pos x="1" y="5"/>
                  </a:cxn>
                  <a:cxn ang="0">
                    <a:pos x="1" y="10"/>
                  </a:cxn>
                </a:cxnLst>
                <a:rect l="0" t="0" r="r" b="b"/>
                <a:pathLst>
                  <a:path w="40" h="10">
                    <a:moveTo>
                      <a:pt x="40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3" y="1"/>
                      <a:pt x="28" y="1"/>
                    </a:cubicBezTo>
                    <a:cubicBezTo>
                      <a:pt x="24" y="1"/>
                      <a:pt x="13" y="0"/>
                      <a:pt x="6" y="0"/>
                    </a:cubicBezTo>
                    <a:cubicBezTo>
                      <a:pt x="0" y="0"/>
                      <a:pt x="1" y="5"/>
                      <a:pt x="1" y="5"/>
                    </a:cubicBezTo>
                    <a:cubicBezTo>
                      <a:pt x="1" y="10"/>
                      <a:pt x="1" y="10"/>
                      <a:pt x="1" y="1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8" name="Freeform 78"/>
              <p:cNvSpPr>
                <a:spLocks/>
              </p:cNvSpPr>
              <p:nvPr/>
            </p:nvSpPr>
            <p:spPr bwMode="auto">
              <a:xfrm>
                <a:off x="-1806576" y="5184775"/>
                <a:ext cx="192088" cy="38100"/>
              </a:xfrm>
              <a:custGeom>
                <a:avLst/>
                <a:gdLst/>
                <a:ahLst/>
                <a:cxnLst>
                  <a:cxn ang="0">
                    <a:pos x="0" y="22"/>
                  </a:cxn>
                  <a:cxn ang="0">
                    <a:pos x="119" y="0"/>
                  </a:cxn>
                  <a:cxn ang="0">
                    <a:pos x="121" y="24"/>
                  </a:cxn>
                </a:cxnLst>
                <a:rect l="0" t="0" r="r" b="b"/>
                <a:pathLst>
                  <a:path w="121" h="24">
                    <a:moveTo>
                      <a:pt x="0" y="22"/>
                    </a:moveTo>
                    <a:lnTo>
                      <a:pt x="119" y="0"/>
                    </a:lnTo>
                    <a:lnTo>
                      <a:pt x="121" y="24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19" name="Freeform 79"/>
              <p:cNvSpPr>
                <a:spLocks/>
              </p:cNvSpPr>
              <p:nvPr/>
            </p:nvSpPr>
            <p:spPr bwMode="auto">
              <a:xfrm>
                <a:off x="-1955801" y="5219700"/>
                <a:ext cx="401638" cy="239713"/>
              </a:xfrm>
              <a:custGeom>
                <a:avLst/>
                <a:gdLst/>
                <a:ahLst/>
                <a:cxnLst>
                  <a:cxn ang="0">
                    <a:pos x="15" y="64"/>
                  </a:cxn>
                  <a:cxn ang="0">
                    <a:pos x="64" y="64"/>
                  </a:cxn>
                  <a:cxn ang="0">
                    <a:pos x="60" y="48"/>
                  </a:cxn>
                  <a:cxn ang="0">
                    <a:pos x="88" y="19"/>
                  </a:cxn>
                  <a:cxn ang="0">
                    <a:pos x="103" y="24"/>
                  </a:cxn>
                  <a:cxn ang="0">
                    <a:pos x="105" y="7"/>
                  </a:cxn>
                  <a:cxn ang="0">
                    <a:pos x="100" y="1"/>
                  </a:cxn>
                  <a:cxn ang="0">
                    <a:pos x="7" y="1"/>
                  </a:cxn>
                  <a:cxn ang="0">
                    <a:pos x="0" y="4"/>
                  </a:cxn>
                  <a:cxn ang="0">
                    <a:pos x="1" y="12"/>
                  </a:cxn>
                  <a:cxn ang="0">
                    <a:pos x="7" y="59"/>
                  </a:cxn>
                </a:cxnLst>
                <a:rect l="0" t="0" r="r" b="b"/>
                <a:pathLst>
                  <a:path w="107" h="64">
                    <a:moveTo>
                      <a:pt x="15" y="64"/>
                    </a:moveTo>
                    <a:cubicBezTo>
                      <a:pt x="15" y="64"/>
                      <a:pt x="15" y="64"/>
                      <a:pt x="64" y="64"/>
                    </a:cubicBezTo>
                    <a:cubicBezTo>
                      <a:pt x="61" y="59"/>
                      <a:pt x="60" y="54"/>
                      <a:pt x="60" y="48"/>
                    </a:cubicBezTo>
                    <a:cubicBezTo>
                      <a:pt x="60" y="32"/>
                      <a:pt x="72" y="19"/>
                      <a:pt x="88" y="19"/>
                    </a:cubicBezTo>
                    <a:cubicBezTo>
                      <a:pt x="93" y="19"/>
                      <a:pt x="98" y="21"/>
                      <a:pt x="103" y="24"/>
                    </a:cubicBezTo>
                    <a:cubicBezTo>
                      <a:pt x="103" y="19"/>
                      <a:pt x="104" y="13"/>
                      <a:pt x="105" y="7"/>
                    </a:cubicBezTo>
                    <a:cubicBezTo>
                      <a:pt x="105" y="7"/>
                      <a:pt x="107" y="1"/>
                      <a:pt x="100" y="1"/>
                    </a:cubicBezTo>
                    <a:cubicBezTo>
                      <a:pt x="90" y="1"/>
                      <a:pt x="24" y="1"/>
                      <a:pt x="7" y="1"/>
                    </a:cubicBezTo>
                    <a:cubicBezTo>
                      <a:pt x="4" y="1"/>
                      <a:pt x="0" y="0"/>
                      <a:pt x="0" y="4"/>
                    </a:cubicBezTo>
                    <a:cubicBezTo>
                      <a:pt x="0" y="7"/>
                      <a:pt x="1" y="10"/>
                      <a:pt x="1" y="12"/>
                    </a:cubicBezTo>
                    <a:cubicBezTo>
                      <a:pt x="4" y="37"/>
                      <a:pt x="4" y="41"/>
                      <a:pt x="7" y="5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0" name="Freeform 80"/>
              <p:cNvSpPr>
                <a:spLocks/>
              </p:cNvSpPr>
              <p:nvPr/>
            </p:nvSpPr>
            <p:spPr bwMode="auto">
              <a:xfrm>
                <a:off x="-1663701" y="5324475"/>
                <a:ext cx="120650" cy="71438"/>
              </a:xfrm>
              <a:custGeom>
                <a:avLst/>
                <a:gdLst/>
                <a:ahLst/>
                <a:cxnLst>
                  <a:cxn ang="0">
                    <a:pos x="32" y="7"/>
                  </a:cxn>
                  <a:cxn ang="0">
                    <a:pos x="30" y="3"/>
                  </a:cxn>
                  <a:cxn ang="0">
                    <a:pos x="25" y="0"/>
                  </a:cxn>
                  <a:cxn ang="0">
                    <a:pos x="11" y="0"/>
                  </a:cxn>
                  <a:cxn ang="0">
                    <a:pos x="5" y="4"/>
                  </a:cxn>
                  <a:cxn ang="0">
                    <a:pos x="0" y="13"/>
                  </a:cxn>
                  <a:cxn ang="0">
                    <a:pos x="10" y="19"/>
                  </a:cxn>
                  <a:cxn ang="0">
                    <a:pos x="17" y="8"/>
                  </a:cxn>
                </a:cxnLst>
                <a:rect l="0" t="0" r="r" b="b"/>
                <a:pathLst>
                  <a:path w="32" h="19">
                    <a:moveTo>
                      <a:pt x="32" y="7"/>
                    </a:moveTo>
                    <a:cubicBezTo>
                      <a:pt x="30" y="3"/>
                      <a:pt x="30" y="3"/>
                      <a:pt x="30" y="3"/>
                    </a:cubicBezTo>
                    <a:cubicBezTo>
                      <a:pt x="28" y="0"/>
                      <a:pt x="27" y="0"/>
                      <a:pt x="25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7" y="1"/>
                      <a:pt x="5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7" y="8"/>
                      <a:pt x="17" y="8"/>
                      <a:pt x="17" y="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1" name="Freeform 81"/>
              <p:cNvSpPr>
                <a:spLocks/>
              </p:cNvSpPr>
              <p:nvPr/>
            </p:nvSpPr>
            <p:spPr bwMode="auto">
              <a:xfrm>
                <a:off x="-1617663" y="5327650"/>
                <a:ext cx="88900" cy="57150"/>
              </a:xfrm>
              <a:custGeom>
                <a:avLst/>
                <a:gdLst/>
                <a:ahLst/>
                <a:cxnLst>
                  <a:cxn ang="0">
                    <a:pos x="24" y="4"/>
                  </a:cxn>
                  <a:cxn ang="0">
                    <a:pos x="19" y="15"/>
                  </a:cxn>
                  <a:cxn ang="0">
                    <a:pos x="7" y="14"/>
                  </a:cxn>
                  <a:cxn ang="0">
                    <a:pos x="10" y="12"/>
                  </a:cxn>
                  <a:cxn ang="0">
                    <a:pos x="0" y="0"/>
                  </a:cxn>
                </a:cxnLst>
                <a:rect l="0" t="0" r="r" b="b"/>
                <a:pathLst>
                  <a:path w="24" h="15">
                    <a:moveTo>
                      <a:pt x="24" y="4"/>
                    </a:moveTo>
                    <a:cubicBezTo>
                      <a:pt x="19" y="15"/>
                      <a:pt x="19" y="15"/>
                      <a:pt x="19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7" y="6"/>
                      <a:pt x="4" y="1"/>
                      <a:pt x="0" y="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2" name="Freeform 82"/>
              <p:cNvSpPr>
                <a:spLocks/>
              </p:cNvSpPr>
              <p:nvPr/>
            </p:nvSpPr>
            <p:spPr bwMode="auto">
              <a:xfrm>
                <a:off x="-1558926" y="5380038"/>
                <a:ext cx="68263" cy="120650"/>
              </a:xfrm>
              <a:custGeom>
                <a:avLst/>
                <a:gdLst/>
                <a:ahLst/>
                <a:cxnLst>
                  <a:cxn ang="0">
                    <a:pos x="1" y="32"/>
                  </a:cxn>
                  <a:cxn ang="0">
                    <a:pos x="6" y="32"/>
                  </a:cxn>
                  <a:cxn ang="0">
                    <a:pos x="10" y="29"/>
                  </a:cxn>
                  <a:cxn ang="0">
                    <a:pos x="17" y="16"/>
                  </a:cxn>
                  <a:cxn ang="0">
                    <a:pos x="16" y="10"/>
                  </a:cxn>
                  <a:cxn ang="0">
                    <a:pos x="10" y="0"/>
                  </a:cxn>
                  <a:cxn ang="0">
                    <a:pos x="0" y="7"/>
                  </a:cxn>
                  <a:cxn ang="0">
                    <a:pos x="7" y="18"/>
                  </a:cxn>
                </a:cxnLst>
                <a:rect l="0" t="0" r="r" b="b"/>
                <a:pathLst>
                  <a:path w="18" h="32">
                    <a:moveTo>
                      <a:pt x="1" y="32"/>
                    </a:moveTo>
                    <a:cubicBezTo>
                      <a:pt x="6" y="32"/>
                      <a:pt x="6" y="32"/>
                      <a:pt x="6" y="32"/>
                    </a:cubicBezTo>
                    <a:cubicBezTo>
                      <a:pt x="9" y="32"/>
                      <a:pt x="9" y="31"/>
                      <a:pt x="10" y="29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8" y="14"/>
                      <a:pt x="17" y="12"/>
                      <a:pt x="16" y="1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18"/>
                      <a:pt x="7" y="18"/>
                      <a:pt x="7" y="1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3" name="Freeform 83"/>
              <p:cNvSpPr>
                <a:spLocks/>
              </p:cNvSpPr>
              <p:nvPr/>
            </p:nvSpPr>
            <p:spPr bwMode="auto">
              <a:xfrm>
                <a:off x="-1581151" y="5443538"/>
                <a:ext cx="79375" cy="71438"/>
              </a:xfrm>
              <a:custGeom>
                <a:avLst/>
                <a:gdLst/>
                <a:ahLst/>
                <a:cxnLst>
                  <a:cxn ang="0">
                    <a:pos x="7" y="19"/>
                  </a:cxn>
                  <a:cxn ang="0">
                    <a:pos x="0" y="10"/>
                  </a:cxn>
                  <a:cxn ang="0">
                    <a:pos x="6" y="0"/>
                  </a:cxn>
                  <a:cxn ang="0">
                    <a:pos x="6" y="4"/>
                  </a:cxn>
                  <a:cxn ang="0">
                    <a:pos x="21" y="0"/>
                  </a:cxn>
                </a:cxnLst>
                <a:rect l="0" t="0" r="r" b="b"/>
                <a:pathLst>
                  <a:path w="21" h="19">
                    <a:moveTo>
                      <a:pt x="7" y="19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13" y="3"/>
                      <a:pt x="19" y="3"/>
                      <a:pt x="21" y="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4" name="Freeform 84"/>
              <p:cNvSpPr>
                <a:spLocks/>
              </p:cNvSpPr>
              <p:nvPr/>
            </p:nvSpPr>
            <p:spPr bwMode="auto">
              <a:xfrm>
                <a:off x="-1697038" y="5413375"/>
                <a:ext cx="96838" cy="9048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1" y="4"/>
                  </a:cxn>
                  <a:cxn ang="0">
                    <a:pos x="1" y="9"/>
                  </a:cxn>
                  <a:cxn ang="0">
                    <a:pos x="9" y="21"/>
                  </a:cxn>
                  <a:cxn ang="0">
                    <a:pos x="15" y="24"/>
                  </a:cxn>
                  <a:cxn ang="0">
                    <a:pos x="26" y="24"/>
                  </a:cxn>
                  <a:cxn ang="0">
                    <a:pos x="26" y="13"/>
                  </a:cxn>
                  <a:cxn ang="0">
                    <a:pos x="13" y="12"/>
                  </a:cxn>
                </a:cxnLst>
                <a:rect l="0" t="0" r="r" b="b"/>
                <a:pathLst>
                  <a:path w="26" h="24">
                    <a:moveTo>
                      <a:pt x="3" y="0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7"/>
                      <a:pt x="1" y="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2" y="24"/>
                      <a:pt x="15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13" y="12"/>
                      <a:pt x="13" y="12"/>
                      <a:pt x="13" y="12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25" name="Freeform 85"/>
              <p:cNvSpPr>
                <a:spLocks/>
              </p:cNvSpPr>
              <p:nvPr/>
            </p:nvSpPr>
            <p:spPr bwMode="auto">
              <a:xfrm>
                <a:off x="-1697038" y="5399088"/>
                <a:ext cx="63500" cy="9048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2" y="0"/>
                  </a:cxn>
                  <a:cxn ang="0">
                    <a:pos x="17" y="11"/>
                  </a:cxn>
                  <a:cxn ang="0">
                    <a:pos x="14" y="9"/>
                  </a:cxn>
                  <a:cxn ang="0">
                    <a:pos x="9" y="24"/>
                  </a:cxn>
                </a:cxnLst>
                <a:rect l="0" t="0" r="r" b="b"/>
                <a:pathLst>
                  <a:path w="17" h="24">
                    <a:moveTo>
                      <a:pt x="0" y="2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1" y="15"/>
                      <a:pt x="8" y="20"/>
                      <a:pt x="9" y="24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grpSp>
        <p:nvGrpSpPr>
          <p:cNvPr id="126" name="Group 121"/>
          <p:cNvGrpSpPr>
            <a:grpSpLocks/>
          </p:cNvGrpSpPr>
          <p:nvPr/>
        </p:nvGrpSpPr>
        <p:grpSpPr bwMode="auto">
          <a:xfrm>
            <a:off x="7038975" y="1808163"/>
            <a:ext cx="1919288" cy="479425"/>
            <a:chOff x="7625463" y="2498420"/>
            <a:chExt cx="2080065" cy="640080"/>
          </a:xfrm>
        </p:grpSpPr>
        <p:sp>
          <p:nvSpPr>
            <p:cNvPr id="127" name="Freeform 6"/>
            <p:cNvSpPr>
              <a:spLocks noChangeAspect="1"/>
            </p:cNvSpPr>
            <p:nvPr/>
          </p:nvSpPr>
          <p:spPr bwMode="auto">
            <a:xfrm>
              <a:off x="7625463" y="2498420"/>
              <a:ext cx="2080065" cy="640080"/>
            </a:xfrm>
            <a:custGeom>
              <a:avLst/>
              <a:gdLst>
                <a:gd name="T0" fmla="*/ 2147483647 w 457"/>
                <a:gd name="T1" fmla="*/ 2147483647 h 136"/>
                <a:gd name="T2" fmla="*/ 2147483647 w 457"/>
                <a:gd name="T3" fmla="*/ 0 h 136"/>
                <a:gd name="T4" fmla="*/ 2147483647 w 457"/>
                <a:gd name="T5" fmla="*/ 0 h 136"/>
                <a:gd name="T6" fmla="*/ 0 w 457"/>
                <a:gd name="T7" fmla="*/ 2147483647 h 136"/>
                <a:gd name="T8" fmla="*/ 0 w 457"/>
                <a:gd name="T9" fmla="*/ 2147483647 h 136"/>
                <a:gd name="T10" fmla="*/ 2147483647 w 457"/>
                <a:gd name="T11" fmla="*/ 2147483647 h 136"/>
                <a:gd name="T12" fmla="*/ 2147483647 w 457"/>
                <a:gd name="T13" fmla="*/ 2147483647 h 136"/>
                <a:gd name="T14" fmla="*/ 2147483647 w 457"/>
                <a:gd name="T15" fmla="*/ 2147483647 h 136"/>
                <a:gd name="T16" fmla="*/ 2147483647 w 457"/>
                <a:gd name="T17" fmla="*/ 2147483647 h 136"/>
                <a:gd name="T18" fmla="*/ 2147483647 w 457"/>
                <a:gd name="T19" fmla="*/ 2147483647 h 136"/>
                <a:gd name="T20" fmla="*/ 2147483647 w 457"/>
                <a:gd name="T21" fmla="*/ 2147483647 h 1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7"/>
                <a:gd name="T34" fmla="*/ 0 h 136"/>
                <a:gd name="T35" fmla="*/ 457 w 457"/>
                <a:gd name="T36" fmla="*/ 136 h 1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0" anchor="ctr"/>
            <a:lstStyle/>
            <a:p>
              <a:pPr defTabSz="777875"/>
              <a:r>
                <a:rPr lang="en-US" sz="1200" b="1">
                  <a:solidFill>
                    <a:srgbClr val="FFFFFF"/>
                  </a:solidFill>
                  <a:latin typeface="Arial"/>
                </a:rPr>
                <a:t>Real-time insights</a:t>
              </a:r>
            </a:p>
          </p:txBody>
        </p:sp>
        <p:grpSp>
          <p:nvGrpSpPr>
            <p:cNvPr id="128" name="Group 85"/>
            <p:cNvGrpSpPr/>
            <p:nvPr/>
          </p:nvGrpSpPr>
          <p:grpSpPr>
            <a:xfrm>
              <a:off x="7790602" y="2569263"/>
              <a:ext cx="512738" cy="498394"/>
              <a:chOff x="10398125" y="2033588"/>
              <a:chExt cx="454026" cy="441325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9" name="Freeform 33"/>
              <p:cNvSpPr>
                <a:spLocks/>
              </p:cNvSpPr>
              <p:nvPr/>
            </p:nvSpPr>
            <p:spPr bwMode="auto">
              <a:xfrm>
                <a:off x="10398125" y="2033588"/>
                <a:ext cx="374650" cy="374650"/>
              </a:xfrm>
              <a:custGeom>
                <a:avLst/>
                <a:gdLst/>
                <a:ahLst/>
                <a:cxnLst>
                  <a:cxn ang="0">
                    <a:pos x="50" y="100"/>
                  </a:cxn>
                  <a:cxn ang="0">
                    <a:pos x="0" y="50"/>
                  </a:cxn>
                  <a:cxn ang="0">
                    <a:pos x="50" y="0"/>
                  </a:cxn>
                  <a:cxn ang="0">
                    <a:pos x="100" y="50"/>
                  </a:cxn>
                  <a:cxn ang="0">
                    <a:pos x="97" y="68"/>
                  </a:cxn>
                </a:cxnLst>
                <a:rect l="0" t="0" r="r" b="b"/>
                <a:pathLst>
                  <a:path w="100" h="100">
                    <a:moveTo>
                      <a:pt x="50" y="100"/>
                    </a:moveTo>
                    <a:cubicBezTo>
                      <a:pt x="22" y="100"/>
                      <a:pt x="0" y="77"/>
                      <a:pt x="0" y="50"/>
                    </a:cubicBezTo>
                    <a:cubicBezTo>
                      <a:pt x="0" y="22"/>
                      <a:pt x="22" y="0"/>
                      <a:pt x="50" y="0"/>
                    </a:cubicBezTo>
                    <a:cubicBezTo>
                      <a:pt x="78" y="0"/>
                      <a:pt x="100" y="22"/>
                      <a:pt x="100" y="50"/>
                    </a:cubicBezTo>
                    <a:cubicBezTo>
                      <a:pt x="100" y="56"/>
                      <a:pt x="99" y="62"/>
                      <a:pt x="97" y="68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0" name="Line 34"/>
              <p:cNvSpPr>
                <a:spLocks noChangeShapeType="1"/>
              </p:cNvSpPr>
              <p:nvPr/>
            </p:nvSpPr>
            <p:spPr bwMode="auto">
              <a:xfrm>
                <a:off x="10585450" y="2033588"/>
                <a:ext cx="1588" cy="3333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1" name="Line 35"/>
              <p:cNvSpPr>
                <a:spLocks noChangeShapeType="1"/>
              </p:cNvSpPr>
              <p:nvPr/>
            </p:nvSpPr>
            <p:spPr bwMode="auto">
              <a:xfrm>
                <a:off x="10398125" y="2220913"/>
                <a:ext cx="34925" cy="158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2" name="Line 36"/>
              <p:cNvSpPr>
                <a:spLocks noChangeShapeType="1"/>
              </p:cNvSpPr>
              <p:nvPr/>
            </p:nvSpPr>
            <p:spPr bwMode="auto">
              <a:xfrm flipV="1">
                <a:off x="10585450" y="2373313"/>
                <a:ext cx="1588" cy="34925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3" name="Line 37"/>
              <p:cNvSpPr>
                <a:spLocks noChangeShapeType="1"/>
              </p:cNvSpPr>
              <p:nvPr/>
            </p:nvSpPr>
            <p:spPr bwMode="auto">
              <a:xfrm flipH="1">
                <a:off x="10739438" y="2220913"/>
                <a:ext cx="33338" cy="1588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4" name="Freeform 38"/>
              <p:cNvSpPr>
                <a:spLocks/>
              </p:cNvSpPr>
              <p:nvPr/>
            </p:nvSpPr>
            <p:spPr bwMode="auto">
              <a:xfrm>
                <a:off x="10514013" y="2097088"/>
                <a:ext cx="146050" cy="1238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5" y="78"/>
                  </a:cxn>
                  <a:cxn ang="0">
                    <a:pos x="92" y="78"/>
                  </a:cxn>
                </a:cxnLst>
                <a:rect l="0" t="0" r="r" b="b"/>
                <a:pathLst>
                  <a:path w="92" h="78">
                    <a:moveTo>
                      <a:pt x="0" y="0"/>
                    </a:moveTo>
                    <a:lnTo>
                      <a:pt x="45" y="78"/>
                    </a:lnTo>
                    <a:lnTo>
                      <a:pt x="92" y="78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35" name="Freeform 39"/>
              <p:cNvSpPr>
                <a:spLocks noEditPoints="1"/>
              </p:cNvSpPr>
              <p:nvPr/>
            </p:nvSpPr>
            <p:spPr bwMode="auto">
              <a:xfrm>
                <a:off x="10615613" y="2268538"/>
                <a:ext cx="236538" cy="206375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5" y="9"/>
                  </a:cxn>
                  <a:cxn ang="0">
                    <a:pos x="0" y="27"/>
                  </a:cxn>
                  <a:cxn ang="0">
                    <a:pos x="9" y="43"/>
                  </a:cxn>
                  <a:cxn ang="0">
                    <a:pos x="27" y="47"/>
                  </a:cxn>
                  <a:cxn ang="0">
                    <a:pos x="40" y="42"/>
                  </a:cxn>
                  <a:cxn ang="0">
                    <a:pos x="56" y="54"/>
                  </a:cxn>
                  <a:cxn ang="0">
                    <a:pos x="61" y="53"/>
                  </a:cxn>
                  <a:cxn ang="0">
                    <a:pos x="61" y="48"/>
                  </a:cxn>
                  <a:cxn ang="0">
                    <a:pos x="45" y="35"/>
                  </a:cxn>
                  <a:cxn ang="0">
                    <a:pos x="48" y="21"/>
                  </a:cxn>
                  <a:cxn ang="0">
                    <a:pos x="39" y="5"/>
                  </a:cxn>
                  <a:cxn ang="0">
                    <a:pos x="37" y="34"/>
                  </a:cxn>
                  <a:cxn ang="0">
                    <a:pos x="26" y="41"/>
                  </a:cxn>
                  <a:cxn ang="0">
                    <a:pos x="13" y="37"/>
                  </a:cxn>
                  <a:cxn ang="0">
                    <a:pos x="7" y="26"/>
                  </a:cxn>
                  <a:cxn ang="0">
                    <a:pos x="11" y="13"/>
                  </a:cxn>
                  <a:cxn ang="0">
                    <a:pos x="22" y="7"/>
                  </a:cxn>
                  <a:cxn ang="0">
                    <a:pos x="34" y="11"/>
                  </a:cxn>
                  <a:cxn ang="0">
                    <a:pos x="41" y="22"/>
                  </a:cxn>
                  <a:cxn ang="0">
                    <a:pos x="37" y="34"/>
                  </a:cxn>
                </a:cxnLst>
                <a:rect l="0" t="0" r="r" b="b"/>
                <a:pathLst>
                  <a:path w="63" h="55">
                    <a:moveTo>
                      <a:pt x="21" y="0"/>
                    </a:moveTo>
                    <a:cubicBezTo>
                      <a:pt x="15" y="1"/>
                      <a:pt x="9" y="4"/>
                      <a:pt x="5" y="9"/>
                    </a:cubicBezTo>
                    <a:cubicBezTo>
                      <a:pt x="1" y="14"/>
                      <a:pt x="0" y="21"/>
                      <a:pt x="0" y="27"/>
                    </a:cubicBezTo>
                    <a:cubicBezTo>
                      <a:pt x="1" y="33"/>
                      <a:pt x="4" y="38"/>
                      <a:pt x="9" y="43"/>
                    </a:cubicBezTo>
                    <a:cubicBezTo>
                      <a:pt x="14" y="47"/>
                      <a:pt x="21" y="48"/>
                      <a:pt x="27" y="47"/>
                    </a:cubicBezTo>
                    <a:cubicBezTo>
                      <a:pt x="31" y="47"/>
                      <a:pt x="36" y="45"/>
                      <a:pt x="40" y="42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8" y="55"/>
                      <a:pt x="60" y="55"/>
                      <a:pt x="61" y="53"/>
                    </a:cubicBezTo>
                    <a:cubicBezTo>
                      <a:pt x="63" y="52"/>
                      <a:pt x="62" y="49"/>
                      <a:pt x="61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7" y="31"/>
                      <a:pt x="48" y="26"/>
                      <a:pt x="48" y="21"/>
                    </a:cubicBezTo>
                    <a:cubicBezTo>
                      <a:pt x="47" y="15"/>
                      <a:pt x="44" y="9"/>
                      <a:pt x="39" y="5"/>
                    </a:cubicBezTo>
                    <a:moveTo>
                      <a:pt x="37" y="34"/>
                    </a:moveTo>
                    <a:cubicBezTo>
                      <a:pt x="34" y="38"/>
                      <a:pt x="30" y="40"/>
                      <a:pt x="26" y="41"/>
                    </a:cubicBezTo>
                    <a:cubicBezTo>
                      <a:pt x="22" y="41"/>
                      <a:pt x="17" y="40"/>
                      <a:pt x="13" y="37"/>
                    </a:cubicBezTo>
                    <a:cubicBezTo>
                      <a:pt x="10" y="34"/>
                      <a:pt x="8" y="30"/>
                      <a:pt x="7" y="26"/>
                    </a:cubicBezTo>
                    <a:cubicBezTo>
                      <a:pt x="7" y="22"/>
                      <a:pt x="8" y="17"/>
                      <a:pt x="11" y="13"/>
                    </a:cubicBezTo>
                    <a:cubicBezTo>
                      <a:pt x="14" y="10"/>
                      <a:pt x="18" y="8"/>
                      <a:pt x="22" y="7"/>
                    </a:cubicBezTo>
                    <a:cubicBezTo>
                      <a:pt x="26" y="7"/>
                      <a:pt x="31" y="8"/>
                      <a:pt x="34" y="11"/>
                    </a:cubicBezTo>
                    <a:cubicBezTo>
                      <a:pt x="38" y="13"/>
                      <a:pt x="40" y="18"/>
                      <a:pt x="41" y="22"/>
                    </a:cubicBezTo>
                    <a:cubicBezTo>
                      <a:pt x="41" y="26"/>
                      <a:pt x="40" y="31"/>
                      <a:pt x="37" y="34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grpSp>
        <p:nvGrpSpPr>
          <p:cNvPr id="136" name="Group 131"/>
          <p:cNvGrpSpPr>
            <a:grpSpLocks/>
          </p:cNvGrpSpPr>
          <p:nvPr/>
        </p:nvGrpSpPr>
        <p:grpSpPr bwMode="auto">
          <a:xfrm>
            <a:off x="7038975" y="2611438"/>
            <a:ext cx="1919288" cy="479425"/>
            <a:chOff x="7625463" y="3582670"/>
            <a:chExt cx="2080065" cy="640080"/>
          </a:xfrm>
        </p:grpSpPr>
        <p:sp>
          <p:nvSpPr>
            <p:cNvPr id="137" name="Freeform 6"/>
            <p:cNvSpPr>
              <a:spLocks noChangeAspect="1"/>
            </p:cNvSpPr>
            <p:nvPr/>
          </p:nvSpPr>
          <p:spPr bwMode="auto">
            <a:xfrm>
              <a:off x="7625463" y="3582670"/>
              <a:ext cx="2080065" cy="640080"/>
            </a:xfrm>
            <a:custGeom>
              <a:avLst/>
              <a:gdLst>
                <a:gd name="T0" fmla="*/ 2147483647 w 457"/>
                <a:gd name="T1" fmla="*/ 2147483647 h 136"/>
                <a:gd name="T2" fmla="*/ 2147483647 w 457"/>
                <a:gd name="T3" fmla="*/ 0 h 136"/>
                <a:gd name="T4" fmla="*/ 2147483647 w 457"/>
                <a:gd name="T5" fmla="*/ 0 h 136"/>
                <a:gd name="T6" fmla="*/ 0 w 457"/>
                <a:gd name="T7" fmla="*/ 2147483647 h 136"/>
                <a:gd name="T8" fmla="*/ 0 w 457"/>
                <a:gd name="T9" fmla="*/ 2147483647 h 136"/>
                <a:gd name="T10" fmla="*/ 2147483647 w 457"/>
                <a:gd name="T11" fmla="*/ 2147483647 h 136"/>
                <a:gd name="T12" fmla="*/ 2147483647 w 457"/>
                <a:gd name="T13" fmla="*/ 2147483647 h 136"/>
                <a:gd name="T14" fmla="*/ 2147483647 w 457"/>
                <a:gd name="T15" fmla="*/ 2147483647 h 136"/>
                <a:gd name="T16" fmla="*/ 2147483647 w 457"/>
                <a:gd name="T17" fmla="*/ 2147483647 h 136"/>
                <a:gd name="T18" fmla="*/ 2147483647 w 457"/>
                <a:gd name="T19" fmla="*/ 2147483647 h 136"/>
                <a:gd name="T20" fmla="*/ 2147483647 w 457"/>
                <a:gd name="T21" fmla="*/ 2147483647 h 1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7"/>
                <a:gd name="T34" fmla="*/ 0 h 136"/>
                <a:gd name="T35" fmla="*/ 457 w 457"/>
                <a:gd name="T36" fmla="*/ 136 h 1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0" anchor="ctr"/>
            <a:lstStyle/>
            <a:p>
              <a:pPr defTabSz="777875"/>
              <a:r>
                <a:rPr lang="en-US" sz="1200" b="1">
                  <a:solidFill>
                    <a:srgbClr val="FFFFFF"/>
                  </a:solidFill>
                  <a:latin typeface="Arial"/>
                </a:rPr>
                <a:t>Interactive insights</a:t>
              </a:r>
            </a:p>
          </p:txBody>
        </p:sp>
        <p:grpSp>
          <p:nvGrpSpPr>
            <p:cNvPr id="138" name="Group 75"/>
            <p:cNvGrpSpPr/>
            <p:nvPr/>
          </p:nvGrpSpPr>
          <p:grpSpPr>
            <a:xfrm>
              <a:off x="7737550" y="3706428"/>
              <a:ext cx="618851" cy="421072"/>
              <a:chOff x="10320338" y="3611563"/>
              <a:chExt cx="461963" cy="314324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9" name="Freeform 22"/>
              <p:cNvSpPr>
                <a:spLocks noEditPoints="1"/>
              </p:cNvSpPr>
              <p:nvPr/>
            </p:nvSpPr>
            <p:spPr bwMode="auto">
              <a:xfrm>
                <a:off x="10545763" y="3721100"/>
                <a:ext cx="236538" cy="204787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6" y="9"/>
                  </a:cxn>
                  <a:cxn ang="0">
                    <a:pos x="1" y="26"/>
                  </a:cxn>
                  <a:cxn ang="0">
                    <a:pos x="10" y="42"/>
                  </a:cxn>
                  <a:cxn ang="0">
                    <a:pos x="27" y="47"/>
                  </a:cxn>
                  <a:cxn ang="0">
                    <a:pos x="40" y="41"/>
                  </a:cxn>
                  <a:cxn ang="0">
                    <a:pos x="56" y="54"/>
                  </a:cxn>
                  <a:cxn ang="0">
                    <a:pos x="62" y="53"/>
                  </a:cxn>
                  <a:cxn ang="0">
                    <a:pos x="61" y="47"/>
                  </a:cxn>
                  <a:cxn ang="0">
                    <a:pos x="45" y="35"/>
                  </a:cxn>
                  <a:cxn ang="0">
                    <a:pos x="48" y="21"/>
                  </a:cxn>
                  <a:cxn ang="0">
                    <a:pos x="39" y="5"/>
                  </a:cxn>
                  <a:cxn ang="0">
                    <a:pos x="38" y="34"/>
                  </a:cxn>
                  <a:cxn ang="0">
                    <a:pos x="27" y="40"/>
                  </a:cxn>
                  <a:cxn ang="0">
                    <a:pos x="14" y="37"/>
                  </a:cxn>
                  <a:cxn ang="0">
                    <a:pos x="8" y="25"/>
                  </a:cxn>
                  <a:cxn ang="0">
                    <a:pos x="11" y="13"/>
                  </a:cxn>
                  <a:cxn ang="0">
                    <a:pos x="23" y="7"/>
                  </a:cxn>
                  <a:cxn ang="0">
                    <a:pos x="35" y="10"/>
                  </a:cxn>
                  <a:cxn ang="0">
                    <a:pos x="41" y="22"/>
                  </a:cxn>
                  <a:cxn ang="0">
                    <a:pos x="38" y="34"/>
                  </a:cxn>
                </a:cxnLst>
                <a:rect l="0" t="0" r="r" b="b"/>
                <a:pathLst>
                  <a:path w="63" h="55">
                    <a:moveTo>
                      <a:pt x="22" y="0"/>
                    </a:moveTo>
                    <a:cubicBezTo>
                      <a:pt x="16" y="1"/>
                      <a:pt x="10" y="4"/>
                      <a:pt x="6" y="9"/>
                    </a:cubicBezTo>
                    <a:cubicBezTo>
                      <a:pt x="2" y="14"/>
                      <a:pt x="0" y="20"/>
                      <a:pt x="1" y="26"/>
                    </a:cubicBezTo>
                    <a:cubicBezTo>
                      <a:pt x="2" y="32"/>
                      <a:pt x="5" y="38"/>
                      <a:pt x="10" y="42"/>
                    </a:cubicBezTo>
                    <a:cubicBezTo>
                      <a:pt x="15" y="46"/>
                      <a:pt x="21" y="48"/>
                      <a:pt x="27" y="47"/>
                    </a:cubicBezTo>
                    <a:cubicBezTo>
                      <a:pt x="32" y="47"/>
                      <a:pt x="37" y="45"/>
                      <a:pt x="40" y="41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8" y="55"/>
                      <a:pt x="61" y="55"/>
                      <a:pt x="62" y="53"/>
                    </a:cubicBezTo>
                    <a:cubicBezTo>
                      <a:pt x="63" y="51"/>
                      <a:pt x="63" y="49"/>
                      <a:pt x="61" y="47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8" y="30"/>
                      <a:pt x="49" y="26"/>
                      <a:pt x="48" y="21"/>
                    </a:cubicBezTo>
                    <a:cubicBezTo>
                      <a:pt x="47" y="15"/>
                      <a:pt x="44" y="9"/>
                      <a:pt x="39" y="5"/>
                    </a:cubicBezTo>
                    <a:moveTo>
                      <a:pt x="38" y="34"/>
                    </a:moveTo>
                    <a:cubicBezTo>
                      <a:pt x="35" y="38"/>
                      <a:pt x="31" y="40"/>
                      <a:pt x="27" y="40"/>
                    </a:cubicBezTo>
                    <a:cubicBezTo>
                      <a:pt x="22" y="41"/>
                      <a:pt x="18" y="40"/>
                      <a:pt x="14" y="37"/>
                    </a:cubicBezTo>
                    <a:cubicBezTo>
                      <a:pt x="10" y="34"/>
                      <a:pt x="8" y="30"/>
                      <a:pt x="8" y="25"/>
                    </a:cubicBezTo>
                    <a:cubicBezTo>
                      <a:pt x="7" y="21"/>
                      <a:pt x="8" y="17"/>
                      <a:pt x="11" y="13"/>
                    </a:cubicBezTo>
                    <a:cubicBezTo>
                      <a:pt x="14" y="9"/>
                      <a:pt x="18" y="7"/>
                      <a:pt x="23" y="7"/>
                    </a:cubicBezTo>
                    <a:cubicBezTo>
                      <a:pt x="27" y="6"/>
                      <a:pt x="31" y="7"/>
                      <a:pt x="35" y="10"/>
                    </a:cubicBezTo>
                    <a:cubicBezTo>
                      <a:pt x="39" y="13"/>
                      <a:pt x="41" y="17"/>
                      <a:pt x="41" y="22"/>
                    </a:cubicBezTo>
                    <a:cubicBezTo>
                      <a:pt x="42" y="26"/>
                      <a:pt x="41" y="30"/>
                      <a:pt x="38" y="34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0" name="Oval 23"/>
              <p:cNvSpPr>
                <a:spLocks noChangeArrowheads="1"/>
              </p:cNvSpPr>
              <p:nvPr/>
            </p:nvSpPr>
            <p:spPr bwMode="auto">
              <a:xfrm>
                <a:off x="10336213" y="3729038"/>
                <a:ext cx="22225" cy="22225"/>
              </a:xfrm>
              <a:prstGeom prst="ellips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1" name="Freeform 24"/>
              <p:cNvSpPr>
                <a:spLocks/>
              </p:cNvSpPr>
              <p:nvPr/>
            </p:nvSpPr>
            <p:spPr bwMode="auto">
              <a:xfrm>
                <a:off x="10320338" y="3611563"/>
                <a:ext cx="371475" cy="258762"/>
              </a:xfrm>
              <a:custGeom>
                <a:avLst/>
                <a:gdLst/>
                <a:ahLst/>
                <a:cxnLst>
                  <a:cxn ang="0">
                    <a:pos x="16" y="69"/>
                  </a:cxn>
                  <a:cxn ang="0">
                    <a:pos x="16" y="69"/>
                  </a:cxn>
                  <a:cxn ang="0">
                    <a:pos x="6" y="69"/>
                  </a:cxn>
                  <a:cxn ang="0">
                    <a:pos x="0" y="63"/>
                  </a:cxn>
                  <a:cxn ang="0">
                    <a:pos x="0" y="63"/>
                  </a:cxn>
                  <a:cxn ang="0">
                    <a:pos x="0" y="6"/>
                  </a:cxn>
                  <a:cxn ang="0">
                    <a:pos x="6" y="0"/>
                  </a:cxn>
                  <a:cxn ang="0">
                    <a:pos x="6" y="0"/>
                  </a:cxn>
                  <a:cxn ang="0">
                    <a:pos x="93" y="0"/>
                  </a:cxn>
                  <a:cxn ang="0">
                    <a:pos x="99" y="6"/>
                  </a:cxn>
                  <a:cxn ang="0">
                    <a:pos x="99" y="6"/>
                  </a:cxn>
                  <a:cxn ang="0">
                    <a:pos x="99" y="21"/>
                  </a:cxn>
                  <a:cxn ang="0">
                    <a:pos x="99" y="34"/>
                  </a:cxn>
                </a:cxnLst>
                <a:rect l="0" t="0" r="r" b="b"/>
                <a:pathLst>
                  <a:path w="99" h="69">
                    <a:moveTo>
                      <a:pt x="16" y="69"/>
                    </a:moveTo>
                    <a:cubicBezTo>
                      <a:pt x="16" y="69"/>
                      <a:pt x="16" y="69"/>
                      <a:pt x="16" y="69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3" y="69"/>
                      <a:pt x="0" y="66"/>
                      <a:pt x="0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96" y="0"/>
                      <a:pt x="99" y="3"/>
                      <a:pt x="99" y="6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9" y="21"/>
                      <a:pt x="99" y="21"/>
                      <a:pt x="99" y="21"/>
                    </a:cubicBezTo>
                    <a:cubicBezTo>
                      <a:pt x="99" y="34"/>
                      <a:pt x="99" y="34"/>
                      <a:pt x="99" y="34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2" name="Freeform 25"/>
              <p:cNvSpPr>
                <a:spLocks/>
              </p:cNvSpPr>
              <p:nvPr/>
            </p:nvSpPr>
            <p:spPr bwMode="auto">
              <a:xfrm>
                <a:off x="10418763" y="3751263"/>
                <a:ext cx="33338" cy="119062"/>
              </a:xfrm>
              <a:custGeom>
                <a:avLst/>
                <a:gdLst/>
                <a:ahLst/>
                <a:cxnLst>
                  <a:cxn ang="0">
                    <a:pos x="1" y="32"/>
                  </a:cxn>
                  <a:cxn ang="0">
                    <a:pos x="0" y="30"/>
                  </a:cxn>
                  <a:cxn ang="0">
                    <a:pos x="0" y="30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9" y="5"/>
                  </a:cxn>
                  <a:cxn ang="0">
                    <a:pos x="9" y="5"/>
                  </a:cxn>
                  <a:cxn ang="0">
                    <a:pos x="9" y="19"/>
                  </a:cxn>
                </a:cxnLst>
                <a:rect l="0" t="0" r="r" b="b"/>
                <a:pathLst>
                  <a:path w="9" h="32">
                    <a:moveTo>
                      <a:pt x="1" y="32"/>
                    </a:moveTo>
                    <a:cubicBezTo>
                      <a:pt x="1" y="32"/>
                      <a:pt x="0" y="31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7" y="0"/>
                      <a:pt x="9" y="2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19"/>
                      <a:pt x="9" y="19"/>
                      <a:pt x="9" y="1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3" name="Freeform 26"/>
              <p:cNvSpPr>
                <a:spLocks/>
              </p:cNvSpPr>
              <p:nvPr/>
            </p:nvSpPr>
            <p:spPr bwMode="auto">
              <a:xfrm>
                <a:off x="10455276" y="3784600"/>
                <a:ext cx="19050" cy="4445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12"/>
                  </a:cxn>
                </a:cxnLst>
                <a:rect l="0" t="0" r="r" b="b"/>
                <a:pathLst>
                  <a:path w="5" h="1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2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12"/>
                      <a:pt x="5" y="12"/>
                      <a:pt x="5" y="12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4" name="Freeform 27"/>
              <p:cNvSpPr>
                <a:spLocks/>
              </p:cNvSpPr>
              <p:nvPr/>
            </p:nvSpPr>
            <p:spPr bwMode="auto">
              <a:xfrm>
                <a:off x="10474326" y="3773488"/>
                <a:ext cx="26988" cy="55562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7" y="8"/>
                  </a:cxn>
                  <a:cxn ang="0">
                    <a:pos x="7" y="8"/>
                  </a:cxn>
                  <a:cxn ang="0">
                    <a:pos x="7" y="15"/>
                  </a:cxn>
                </a:cxnLst>
                <a:rect l="0" t="0" r="r" b="b"/>
                <a:pathLst>
                  <a:path w="7" h="15">
                    <a:moveTo>
                      <a:pt x="0" y="4"/>
                    </a:moveTo>
                    <a:cubicBezTo>
                      <a:pt x="5" y="0"/>
                      <a:pt x="7" y="5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15"/>
                      <a:pt x="7" y="15"/>
                      <a:pt x="7" y="15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5" name="Freeform 28"/>
              <p:cNvSpPr>
                <a:spLocks/>
              </p:cNvSpPr>
              <p:nvPr/>
            </p:nvSpPr>
            <p:spPr bwMode="auto">
              <a:xfrm>
                <a:off x="10504488" y="3795713"/>
                <a:ext cx="19050" cy="9048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5" y="5"/>
                  </a:cxn>
                  <a:cxn ang="0">
                    <a:pos x="5" y="5"/>
                  </a:cxn>
                  <a:cxn ang="0">
                    <a:pos x="5" y="24"/>
                  </a:cxn>
                </a:cxnLst>
                <a:rect l="0" t="0" r="r" b="b"/>
                <a:pathLst>
                  <a:path w="5" h="24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3" y="0"/>
                      <a:pt x="5" y="2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24"/>
                      <a:pt x="5" y="24"/>
                      <a:pt x="5" y="24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46" name="Freeform 29"/>
              <p:cNvSpPr>
                <a:spLocks/>
              </p:cNvSpPr>
              <p:nvPr/>
            </p:nvSpPr>
            <p:spPr bwMode="auto">
              <a:xfrm>
                <a:off x="10396538" y="3814763"/>
                <a:ext cx="25400" cy="77787"/>
              </a:xfrm>
              <a:custGeom>
                <a:avLst/>
                <a:gdLst/>
                <a:ahLst/>
                <a:cxnLst>
                  <a:cxn ang="0">
                    <a:pos x="7" y="21"/>
                  </a:cxn>
                  <a:cxn ang="0">
                    <a:pos x="5" y="21"/>
                  </a:cxn>
                  <a:cxn ang="0">
                    <a:pos x="5" y="21"/>
                  </a:cxn>
                  <a:cxn ang="0">
                    <a:pos x="5" y="21"/>
                  </a:cxn>
                  <a:cxn ang="0">
                    <a:pos x="5" y="21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6" y="0"/>
                  </a:cxn>
                </a:cxnLst>
                <a:rect l="0" t="0" r="r" b="b"/>
                <a:pathLst>
                  <a:path w="7" h="21">
                    <a:moveTo>
                      <a:pt x="7" y="21"/>
                    </a:moveTo>
                    <a:cubicBezTo>
                      <a:pt x="6" y="21"/>
                      <a:pt x="6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8"/>
                      <a:pt x="6" y="0"/>
                      <a:pt x="6" y="0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grpSp>
        <p:nvGrpSpPr>
          <p:cNvPr id="147" name="Group 142"/>
          <p:cNvGrpSpPr>
            <a:grpSpLocks/>
          </p:cNvGrpSpPr>
          <p:nvPr/>
        </p:nvGrpSpPr>
        <p:grpSpPr bwMode="auto">
          <a:xfrm>
            <a:off x="7038975" y="3421063"/>
            <a:ext cx="1919288" cy="481012"/>
            <a:chOff x="7625463" y="4663740"/>
            <a:chExt cx="2080065" cy="640080"/>
          </a:xfrm>
        </p:grpSpPr>
        <p:sp>
          <p:nvSpPr>
            <p:cNvPr id="148" name="Freeform 6"/>
            <p:cNvSpPr>
              <a:spLocks noChangeAspect="1"/>
            </p:cNvSpPr>
            <p:nvPr/>
          </p:nvSpPr>
          <p:spPr bwMode="auto">
            <a:xfrm>
              <a:off x="7625463" y="4663740"/>
              <a:ext cx="2080065" cy="640080"/>
            </a:xfrm>
            <a:custGeom>
              <a:avLst/>
              <a:gdLst>
                <a:gd name="T0" fmla="*/ 413 w 457"/>
                <a:gd name="T1" fmla="*/ 13 h 136"/>
                <a:gd name="T2" fmla="*/ 384 w 457"/>
                <a:gd name="T3" fmla="*/ 0 h 136"/>
                <a:gd name="T4" fmla="*/ 17 w 457"/>
                <a:gd name="T5" fmla="*/ 0 h 136"/>
                <a:gd name="T6" fmla="*/ 0 w 457"/>
                <a:gd name="T7" fmla="*/ 17 h 136"/>
                <a:gd name="T8" fmla="*/ 0 w 457"/>
                <a:gd name="T9" fmla="*/ 118 h 136"/>
                <a:gd name="T10" fmla="*/ 17 w 457"/>
                <a:gd name="T11" fmla="*/ 136 h 136"/>
                <a:gd name="T12" fmla="*/ 384 w 457"/>
                <a:gd name="T13" fmla="*/ 136 h 136"/>
                <a:gd name="T14" fmla="*/ 413 w 457"/>
                <a:gd name="T15" fmla="*/ 123 h 136"/>
                <a:gd name="T16" fmla="*/ 451 w 457"/>
                <a:gd name="T17" fmla="*/ 81 h 136"/>
                <a:gd name="T18" fmla="*/ 451 w 457"/>
                <a:gd name="T19" fmla="*/ 55 h 136"/>
                <a:gd name="T20" fmla="*/ 413 w 457"/>
                <a:gd name="T21" fmla="*/ 13 h 1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457"/>
                <a:gd name="T34" fmla="*/ 0 h 136"/>
                <a:gd name="T35" fmla="*/ 457 w 457"/>
                <a:gd name="T36" fmla="*/ 136 h 1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457" h="136">
                  <a:moveTo>
                    <a:pt x="413" y="13"/>
                  </a:moveTo>
                  <a:cubicBezTo>
                    <a:pt x="407" y="6"/>
                    <a:pt x="394" y="0"/>
                    <a:pt x="38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8"/>
                    <a:pt x="8" y="136"/>
                    <a:pt x="17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94" y="136"/>
                    <a:pt x="407" y="130"/>
                    <a:pt x="413" y="123"/>
                  </a:cubicBezTo>
                  <a:cubicBezTo>
                    <a:pt x="451" y="81"/>
                    <a:pt x="451" y="81"/>
                    <a:pt x="451" y="81"/>
                  </a:cubicBezTo>
                  <a:cubicBezTo>
                    <a:pt x="457" y="74"/>
                    <a:pt x="457" y="62"/>
                    <a:pt x="451" y="55"/>
                  </a:cubicBezTo>
                  <a:lnTo>
                    <a:pt x="413" y="13"/>
                  </a:lnTo>
                  <a:close/>
                </a:path>
              </a:pathLst>
            </a:custGeom>
            <a:solidFill>
              <a:srgbClr val="008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400" anchor="ctr"/>
            <a:lstStyle/>
            <a:p>
              <a:pPr defTabSz="777875"/>
              <a:r>
                <a:rPr lang="en-US" sz="1200" b="1">
                  <a:solidFill>
                    <a:srgbClr val="FFFFFF"/>
                  </a:solidFill>
                  <a:latin typeface="Arial"/>
                </a:rPr>
                <a:t>Batch insights</a:t>
              </a:r>
            </a:p>
          </p:txBody>
        </p:sp>
        <p:grpSp>
          <p:nvGrpSpPr>
            <p:cNvPr id="149" name="Group 64"/>
            <p:cNvGrpSpPr/>
            <p:nvPr/>
          </p:nvGrpSpPr>
          <p:grpSpPr>
            <a:xfrm>
              <a:off x="7701912" y="4754798"/>
              <a:ext cx="689938" cy="509352"/>
              <a:chOff x="10782300" y="5241925"/>
              <a:chExt cx="473075" cy="349250"/>
            </a:xfrm>
            <a:effectLst>
              <a:outerShdw blurRad="12700" sx="101000" sy="101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0" name="Freeform 13"/>
              <p:cNvSpPr>
                <a:spLocks/>
              </p:cNvSpPr>
              <p:nvPr/>
            </p:nvSpPr>
            <p:spPr bwMode="auto">
              <a:xfrm>
                <a:off x="10917238" y="5241925"/>
                <a:ext cx="138112" cy="47625"/>
              </a:xfrm>
              <a:custGeom>
                <a:avLst/>
                <a:gdLst/>
                <a:ahLst/>
                <a:cxnLst>
                  <a:cxn ang="0">
                    <a:pos x="0" y="30"/>
                  </a:cxn>
                  <a:cxn ang="0">
                    <a:pos x="85" y="0"/>
                  </a:cxn>
                  <a:cxn ang="0">
                    <a:pos x="87" y="9"/>
                  </a:cxn>
                </a:cxnLst>
                <a:rect l="0" t="0" r="r" b="b"/>
                <a:pathLst>
                  <a:path w="87" h="30">
                    <a:moveTo>
                      <a:pt x="0" y="30"/>
                    </a:moveTo>
                    <a:lnTo>
                      <a:pt x="85" y="0"/>
                    </a:lnTo>
                    <a:lnTo>
                      <a:pt x="87" y="9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51" name="Freeform 14"/>
              <p:cNvSpPr>
                <a:spLocks/>
              </p:cNvSpPr>
              <p:nvPr/>
            </p:nvSpPr>
            <p:spPr bwMode="auto">
              <a:xfrm>
                <a:off x="10917238" y="5248275"/>
                <a:ext cx="168275" cy="41275"/>
              </a:xfrm>
              <a:custGeom>
                <a:avLst/>
                <a:gdLst/>
                <a:ahLst/>
                <a:cxnLst>
                  <a:cxn ang="0">
                    <a:pos x="0" y="26"/>
                  </a:cxn>
                  <a:cxn ang="0">
                    <a:pos x="104" y="0"/>
                  </a:cxn>
                  <a:cxn ang="0">
                    <a:pos x="106" y="10"/>
                  </a:cxn>
                </a:cxnLst>
                <a:rect l="0" t="0" r="r" b="b"/>
                <a:pathLst>
                  <a:path w="106" h="26">
                    <a:moveTo>
                      <a:pt x="0" y="26"/>
                    </a:moveTo>
                    <a:lnTo>
                      <a:pt x="104" y="0"/>
                    </a:lnTo>
                    <a:lnTo>
                      <a:pt x="106" y="1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52" name="Freeform 15"/>
              <p:cNvSpPr>
                <a:spLocks/>
              </p:cNvSpPr>
              <p:nvPr/>
            </p:nvSpPr>
            <p:spPr bwMode="auto">
              <a:xfrm>
                <a:off x="10804525" y="5256213"/>
                <a:ext cx="149225" cy="33337"/>
              </a:xfrm>
              <a:custGeom>
                <a:avLst/>
                <a:gdLst/>
                <a:ahLst/>
                <a:cxnLst>
                  <a:cxn ang="0">
                    <a:pos x="40" y="5"/>
                  </a:cxn>
                  <a:cxn ang="0">
                    <a:pos x="32" y="5"/>
                  </a:cxn>
                  <a:cxn ang="0">
                    <a:pos x="32" y="2"/>
                  </a:cxn>
                  <a:cxn ang="0">
                    <a:pos x="28" y="0"/>
                  </a:cxn>
                  <a:cxn ang="0">
                    <a:pos x="6" y="0"/>
                  </a:cxn>
                  <a:cxn ang="0">
                    <a:pos x="1" y="4"/>
                  </a:cxn>
                  <a:cxn ang="0">
                    <a:pos x="1" y="9"/>
                  </a:cxn>
                </a:cxnLst>
                <a:rect l="0" t="0" r="r" b="b"/>
                <a:pathLst>
                  <a:path w="40" h="9">
                    <a:moveTo>
                      <a:pt x="40" y="5"/>
                    </a:moveTo>
                    <a:cubicBezTo>
                      <a:pt x="32" y="5"/>
                      <a:pt x="32" y="5"/>
                      <a:pt x="32" y="5"/>
                    </a:cubicBezTo>
                    <a:cubicBezTo>
                      <a:pt x="32" y="2"/>
                      <a:pt x="32" y="2"/>
                      <a:pt x="32" y="2"/>
                    </a:cubicBezTo>
                    <a:cubicBezTo>
                      <a:pt x="32" y="2"/>
                      <a:pt x="33" y="0"/>
                      <a:pt x="28" y="0"/>
                    </a:cubicBezTo>
                    <a:cubicBezTo>
                      <a:pt x="24" y="0"/>
                      <a:pt x="13" y="0"/>
                      <a:pt x="6" y="0"/>
                    </a:cubicBezTo>
                    <a:cubicBezTo>
                      <a:pt x="0" y="0"/>
                      <a:pt x="1" y="4"/>
                      <a:pt x="1" y="4"/>
                    </a:cubicBezTo>
                    <a:cubicBezTo>
                      <a:pt x="1" y="9"/>
                      <a:pt x="1" y="9"/>
                      <a:pt x="1" y="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53" name="Freeform 16"/>
              <p:cNvSpPr>
                <a:spLocks/>
              </p:cNvSpPr>
              <p:nvPr/>
            </p:nvSpPr>
            <p:spPr bwMode="auto">
              <a:xfrm>
                <a:off x="10931525" y="5260975"/>
                <a:ext cx="192087" cy="3333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118" y="0"/>
                  </a:cxn>
                  <a:cxn ang="0">
                    <a:pos x="121" y="21"/>
                  </a:cxn>
                </a:cxnLst>
                <a:rect l="0" t="0" r="r" b="b"/>
                <a:pathLst>
                  <a:path w="121" h="21">
                    <a:moveTo>
                      <a:pt x="0" y="18"/>
                    </a:moveTo>
                    <a:lnTo>
                      <a:pt x="118" y="0"/>
                    </a:lnTo>
                    <a:lnTo>
                      <a:pt x="121" y="21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54" name="Freeform 17"/>
              <p:cNvSpPr>
                <a:spLocks noEditPoints="1"/>
              </p:cNvSpPr>
              <p:nvPr/>
            </p:nvSpPr>
            <p:spPr bwMode="auto">
              <a:xfrm>
                <a:off x="11018838" y="5380038"/>
                <a:ext cx="236537" cy="211137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6" y="9"/>
                  </a:cxn>
                  <a:cxn ang="0">
                    <a:pos x="1" y="27"/>
                  </a:cxn>
                  <a:cxn ang="0">
                    <a:pos x="10" y="43"/>
                  </a:cxn>
                  <a:cxn ang="0">
                    <a:pos x="27" y="48"/>
                  </a:cxn>
                  <a:cxn ang="0">
                    <a:pos x="40" y="42"/>
                  </a:cxn>
                  <a:cxn ang="0">
                    <a:pos x="56" y="54"/>
                  </a:cxn>
                  <a:cxn ang="0">
                    <a:pos x="62" y="54"/>
                  </a:cxn>
                  <a:cxn ang="0">
                    <a:pos x="61" y="48"/>
                  </a:cxn>
                  <a:cxn ang="0">
                    <a:pos x="45" y="35"/>
                  </a:cxn>
                  <a:cxn ang="0">
                    <a:pos x="48" y="21"/>
                  </a:cxn>
                  <a:cxn ang="0">
                    <a:pos x="39" y="5"/>
                  </a:cxn>
                  <a:cxn ang="0">
                    <a:pos x="38" y="35"/>
                  </a:cxn>
                  <a:cxn ang="0">
                    <a:pos x="27" y="41"/>
                  </a:cxn>
                  <a:cxn ang="0">
                    <a:pos x="14" y="37"/>
                  </a:cxn>
                  <a:cxn ang="0">
                    <a:pos x="8" y="26"/>
                  </a:cxn>
                  <a:cxn ang="0">
                    <a:pos x="11" y="14"/>
                  </a:cxn>
                  <a:cxn ang="0">
                    <a:pos x="23" y="7"/>
                  </a:cxn>
                  <a:cxn ang="0">
                    <a:pos x="35" y="11"/>
                  </a:cxn>
                  <a:cxn ang="0">
                    <a:pos x="41" y="22"/>
                  </a:cxn>
                  <a:cxn ang="0">
                    <a:pos x="38" y="35"/>
                  </a:cxn>
                </a:cxnLst>
                <a:rect l="0" t="0" r="r" b="b"/>
                <a:pathLst>
                  <a:path w="63" h="56">
                    <a:moveTo>
                      <a:pt x="22" y="0"/>
                    </a:moveTo>
                    <a:cubicBezTo>
                      <a:pt x="16" y="1"/>
                      <a:pt x="10" y="4"/>
                      <a:pt x="6" y="9"/>
                    </a:cubicBezTo>
                    <a:cubicBezTo>
                      <a:pt x="2" y="14"/>
                      <a:pt x="0" y="21"/>
                      <a:pt x="1" y="27"/>
                    </a:cubicBezTo>
                    <a:cubicBezTo>
                      <a:pt x="2" y="33"/>
                      <a:pt x="5" y="39"/>
                      <a:pt x="10" y="43"/>
                    </a:cubicBezTo>
                    <a:cubicBezTo>
                      <a:pt x="15" y="47"/>
                      <a:pt x="21" y="48"/>
                      <a:pt x="27" y="48"/>
                    </a:cubicBezTo>
                    <a:cubicBezTo>
                      <a:pt x="32" y="47"/>
                      <a:pt x="37" y="45"/>
                      <a:pt x="40" y="42"/>
                    </a:cubicBezTo>
                    <a:cubicBezTo>
                      <a:pt x="56" y="54"/>
                      <a:pt x="56" y="54"/>
                      <a:pt x="56" y="54"/>
                    </a:cubicBezTo>
                    <a:cubicBezTo>
                      <a:pt x="58" y="56"/>
                      <a:pt x="61" y="55"/>
                      <a:pt x="62" y="54"/>
                    </a:cubicBezTo>
                    <a:cubicBezTo>
                      <a:pt x="63" y="52"/>
                      <a:pt x="63" y="49"/>
                      <a:pt x="61" y="48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8" y="31"/>
                      <a:pt x="49" y="26"/>
                      <a:pt x="48" y="21"/>
                    </a:cubicBezTo>
                    <a:cubicBezTo>
                      <a:pt x="47" y="15"/>
                      <a:pt x="44" y="9"/>
                      <a:pt x="39" y="5"/>
                    </a:cubicBezTo>
                    <a:moveTo>
                      <a:pt x="38" y="35"/>
                    </a:moveTo>
                    <a:cubicBezTo>
                      <a:pt x="35" y="38"/>
                      <a:pt x="31" y="40"/>
                      <a:pt x="27" y="41"/>
                    </a:cubicBezTo>
                    <a:cubicBezTo>
                      <a:pt x="22" y="41"/>
                      <a:pt x="18" y="40"/>
                      <a:pt x="14" y="37"/>
                    </a:cubicBezTo>
                    <a:cubicBezTo>
                      <a:pt x="10" y="34"/>
                      <a:pt x="8" y="30"/>
                      <a:pt x="8" y="26"/>
                    </a:cubicBezTo>
                    <a:cubicBezTo>
                      <a:pt x="7" y="22"/>
                      <a:pt x="8" y="17"/>
                      <a:pt x="11" y="14"/>
                    </a:cubicBezTo>
                    <a:cubicBezTo>
                      <a:pt x="14" y="10"/>
                      <a:pt x="18" y="8"/>
                      <a:pt x="23" y="7"/>
                    </a:cubicBezTo>
                    <a:cubicBezTo>
                      <a:pt x="27" y="7"/>
                      <a:pt x="31" y="8"/>
                      <a:pt x="35" y="11"/>
                    </a:cubicBezTo>
                    <a:cubicBezTo>
                      <a:pt x="39" y="14"/>
                      <a:pt x="41" y="18"/>
                      <a:pt x="41" y="22"/>
                    </a:cubicBezTo>
                    <a:cubicBezTo>
                      <a:pt x="42" y="26"/>
                      <a:pt x="41" y="31"/>
                      <a:pt x="38" y="35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  <p:sp>
            <p:nvSpPr>
              <p:cNvPr id="155" name="Freeform 18"/>
              <p:cNvSpPr>
                <a:spLocks/>
              </p:cNvSpPr>
              <p:nvPr/>
            </p:nvSpPr>
            <p:spPr bwMode="auto">
              <a:xfrm>
                <a:off x="10782300" y="5294313"/>
                <a:ext cx="401637" cy="236537"/>
              </a:xfrm>
              <a:custGeom>
                <a:avLst/>
                <a:gdLst/>
                <a:ahLst/>
                <a:cxnLst>
                  <a:cxn ang="0">
                    <a:pos x="15" y="63"/>
                  </a:cxn>
                  <a:cxn ang="0">
                    <a:pos x="64" y="63"/>
                  </a:cxn>
                  <a:cxn ang="0">
                    <a:pos x="60" y="47"/>
                  </a:cxn>
                  <a:cxn ang="0">
                    <a:pos x="88" y="19"/>
                  </a:cxn>
                  <a:cxn ang="0">
                    <a:pos x="103" y="23"/>
                  </a:cxn>
                  <a:cxn ang="0">
                    <a:pos x="105" y="6"/>
                  </a:cxn>
                  <a:cxn ang="0">
                    <a:pos x="100" y="1"/>
                  </a:cxn>
                  <a:cxn ang="0">
                    <a:pos x="7" y="0"/>
                  </a:cxn>
                  <a:cxn ang="0">
                    <a:pos x="0" y="4"/>
                  </a:cxn>
                  <a:cxn ang="0">
                    <a:pos x="1" y="11"/>
                  </a:cxn>
                  <a:cxn ang="0">
                    <a:pos x="7" y="59"/>
                  </a:cxn>
                </a:cxnLst>
                <a:rect l="0" t="0" r="r" b="b"/>
                <a:pathLst>
                  <a:path w="107" h="63">
                    <a:moveTo>
                      <a:pt x="15" y="63"/>
                    </a:moveTo>
                    <a:cubicBezTo>
                      <a:pt x="15" y="63"/>
                      <a:pt x="15" y="63"/>
                      <a:pt x="64" y="63"/>
                    </a:cubicBezTo>
                    <a:cubicBezTo>
                      <a:pt x="61" y="59"/>
                      <a:pt x="60" y="53"/>
                      <a:pt x="60" y="47"/>
                    </a:cubicBezTo>
                    <a:cubicBezTo>
                      <a:pt x="60" y="32"/>
                      <a:pt x="72" y="19"/>
                      <a:pt x="88" y="19"/>
                    </a:cubicBezTo>
                    <a:cubicBezTo>
                      <a:pt x="93" y="19"/>
                      <a:pt x="98" y="21"/>
                      <a:pt x="103" y="23"/>
                    </a:cubicBezTo>
                    <a:cubicBezTo>
                      <a:pt x="103" y="18"/>
                      <a:pt x="104" y="13"/>
                      <a:pt x="105" y="6"/>
                    </a:cubicBezTo>
                    <a:cubicBezTo>
                      <a:pt x="105" y="6"/>
                      <a:pt x="107" y="1"/>
                      <a:pt x="100" y="1"/>
                    </a:cubicBezTo>
                    <a:cubicBezTo>
                      <a:pt x="90" y="1"/>
                      <a:pt x="24" y="0"/>
                      <a:pt x="7" y="0"/>
                    </a:cubicBezTo>
                    <a:cubicBezTo>
                      <a:pt x="4" y="0"/>
                      <a:pt x="0" y="0"/>
                      <a:pt x="0" y="4"/>
                    </a:cubicBezTo>
                    <a:cubicBezTo>
                      <a:pt x="0" y="6"/>
                      <a:pt x="1" y="10"/>
                      <a:pt x="1" y="11"/>
                    </a:cubicBezTo>
                    <a:cubicBezTo>
                      <a:pt x="4" y="36"/>
                      <a:pt x="4" y="41"/>
                      <a:pt x="7" y="59"/>
                    </a:cubicBez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779163">
                  <a:defRPr/>
                </a:pPr>
                <a:endParaRPr lang="en-US" b="1" dirty="0">
                  <a:solidFill>
                    <a:srgbClr val="463A45"/>
                  </a:solidFill>
                  <a:latin typeface="Arial"/>
                </a:endParaRPr>
              </a:p>
            </p:txBody>
          </p:sp>
        </p:grpSp>
      </p:grpSp>
      <p:pic>
        <p:nvPicPr>
          <p:cNvPr id="157" name="Shape 333"/>
          <p:cNvPicPr preferRelativeResize="0"/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7179" y="1092200"/>
            <a:ext cx="354821" cy="315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84821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0455" y="1787136"/>
            <a:ext cx="6048376" cy="1241365"/>
          </a:xfrm>
        </p:spPr>
        <p:txBody>
          <a:bodyPr/>
          <a:lstStyle/>
          <a:p>
            <a:r>
              <a:rPr lang="en-US" sz="8800" dirty="0" smtClean="0"/>
              <a:t>Motivations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8367213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7191" cy="459740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116" y="0"/>
            <a:ext cx="3046884" cy="3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098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from 3D to 4D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" t="6963" r="19" b="-6995"/>
          <a:stretch/>
        </p:blipFill>
        <p:spPr>
          <a:xfrm>
            <a:off x="762000" y="781050"/>
            <a:ext cx="8284464" cy="3931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906" y="4330700"/>
            <a:ext cx="1275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By Neal Ford</a:t>
            </a:r>
          </a:p>
        </p:txBody>
      </p:sp>
    </p:spTree>
    <p:extLst>
      <p:ext uri="{BB962C8B-B14F-4D97-AF65-F5344CB8AC3E}">
        <p14:creationId xmlns:p14="http://schemas.microsoft.com/office/powerpoint/2010/main" val="279545693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Focus …..always changes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2946400"/>
            <a:ext cx="3256531" cy="170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952500"/>
            <a:ext cx="3251200" cy="21655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24" y="1854200"/>
            <a:ext cx="2130476" cy="2781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00" y="1524000"/>
            <a:ext cx="2328333" cy="139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063" y="1168400"/>
            <a:ext cx="179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Software + PCs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29152" y="2565400"/>
            <a:ext cx="165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Apps + Phone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0" y="927100"/>
            <a:ext cx="197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Mass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Production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+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Assembly 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55071" y="3632200"/>
            <a:ext cx="1339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Electricity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+</a:t>
            </a:r>
            <a:br>
              <a:rPr lang="en-US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50908169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4D Focus: Accelerate Innovation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600700" y="1536700"/>
            <a:ext cx="3314700" cy="2921000"/>
          </a:xfrm>
        </p:spPr>
        <p:txBody>
          <a:bodyPr/>
          <a:lstStyle/>
          <a:p>
            <a:r>
              <a:rPr lang="en-US" dirty="0" smtClean="0"/>
              <a:t>Lowers Cost of Failure</a:t>
            </a:r>
          </a:p>
          <a:p>
            <a:r>
              <a:rPr lang="en-US" dirty="0" smtClean="0"/>
              <a:t>Reduces Friction</a:t>
            </a:r>
          </a:p>
          <a:p>
            <a:r>
              <a:rPr lang="en-US" dirty="0" smtClean="0"/>
              <a:t>Speeds Iteration</a:t>
            </a:r>
          </a:p>
          <a:p>
            <a:r>
              <a:rPr lang="en-US" dirty="0" smtClean="0"/>
              <a:t>High Frequency of Deployment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01"/>
            <a:ext cx="4387096" cy="2463800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>
          <a:xfrm>
            <a:off x="4673600" y="1879600"/>
            <a:ext cx="723900" cy="1790700"/>
          </a:xfrm>
          <a:prstGeom prst="stripedRigh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736600" y="3289300"/>
            <a:ext cx="2857500" cy="4318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4216" y="4292600"/>
            <a:ext cx="19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Amazon Summit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54000" y="2679700"/>
            <a:ext cx="508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2"/>
                </a:solidFill>
              </a:rPr>
              <a:t>The right org/size, </a:t>
            </a:r>
            <a:r>
              <a:rPr lang="en-US" sz="1400" dirty="0" err="1" smtClean="0">
                <a:solidFill>
                  <a:schemeClr val="bg2"/>
                </a:solidFill>
              </a:rPr>
              <a:t>api</a:t>
            </a:r>
            <a:r>
              <a:rPr lang="en-US" sz="1400" dirty="0" smtClean="0">
                <a:solidFill>
                  <a:schemeClr val="bg2"/>
                </a:solidFill>
              </a:rPr>
              <a:t> contracts, &amp; expectations</a:t>
            </a:r>
          </a:p>
        </p:txBody>
      </p:sp>
    </p:spTree>
    <p:extLst>
      <p:ext uri="{BB962C8B-B14F-4D97-AF65-F5344CB8AC3E}">
        <p14:creationId xmlns:p14="http://schemas.microsoft.com/office/powerpoint/2010/main" val="15556572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built for Autonomous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908030"/>
            <a:ext cx="6479303" cy="374776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02100" y="1028700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089400" y="1790700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76700" y="2552700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62400" y="3302000"/>
            <a:ext cx="1270000" cy="8890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92300" y="1003300"/>
            <a:ext cx="1270000" cy="12192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031" y="4292600"/>
            <a:ext cx="3880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Comparison of  Spring and </a:t>
            </a:r>
            <a:r>
              <a:rPr lang="en-US" sz="1400" i="1" dirty="0" err="1" smtClean="0">
                <a:solidFill>
                  <a:schemeClr val="bg2"/>
                </a:solidFill>
              </a:rPr>
              <a:t>Dropwizard</a:t>
            </a:r>
            <a:r>
              <a:rPr lang="en-US" sz="1400" i="1" dirty="0" smtClean="0">
                <a:solidFill>
                  <a:schemeClr val="bg2"/>
                </a:solidFill>
              </a:rPr>
              <a:t> - 2015</a:t>
            </a:r>
          </a:p>
        </p:txBody>
      </p:sp>
    </p:spTree>
    <p:extLst>
      <p:ext uri="{BB962C8B-B14F-4D97-AF65-F5344CB8AC3E}">
        <p14:creationId xmlns:p14="http://schemas.microsoft.com/office/powerpoint/2010/main" val="15670431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“Life Preserver” Rather than a “Raft”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04900"/>
            <a:ext cx="4027289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04" y="939800"/>
            <a:ext cx="4210695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78" y="4241800"/>
            <a:ext cx="42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>
                <a:solidFill>
                  <a:schemeClr val="bg2"/>
                </a:solidFill>
              </a:rPr>
              <a:t>Hexagonal Architecture by Alistair Cockburn - 2005</a:t>
            </a:r>
          </a:p>
        </p:txBody>
      </p:sp>
    </p:spTree>
    <p:extLst>
      <p:ext uri="{BB962C8B-B14F-4D97-AF65-F5344CB8AC3E}">
        <p14:creationId xmlns:p14="http://schemas.microsoft.com/office/powerpoint/2010/main" val="27358042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*Revised Palette">
      <a:dk1>
        <a:srgbClr val="000000"/>
      </a:dk1>
      <a:lt1>
        <a:srgbClr val="FFFFFF"/>
      </a:lt1>
      <a:dk2>
        <a:srgbClr val="3892D0"/>
      </a:dk2>
      <a:lt2>
        <a:srgbClr val="4D4D4D"/>
      </a:lt2>
      <a:accent1>
        <a:srgbClr val="3892D0"/>
      </a:accent1>
      <a:accent2>
        <a:srgbClr val="49A942"/>
      </a:accent2>
      <a:accent3>
        <a:srgbClr val="93C5FF"/>
      </a:accent3>
      <a:accent4>
        <a:srgbClr val="FFC425"/>
      </a:accent4>
      <a:accent5>
        <a:srgbClr val="E36F1E"/>
      </a:accent5>
      <a:accent6>
        <a:srgbClr val="B5121B"/>
      </a:accent6>
      <a:hlink>
        <a:srgbClr val="3892D0"/>
      </a:hlink>
      <a:folHlink>
        <a:srgbClr val="4D4D4D"/>
      </a:folHlink>
    </a:clrScheme>
    <a:fontScheme name="Verdana-EMC New PPTX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Pivotal_PPT_Template_16x9_external_04_2014.potx</Template>
  <TotalTime>27117</TotalTime>
  <Words>1432</Words>
  <Application>Microsoft Macintosh PowerPoint</Application>
  <PresentationFormat>On-screen Show (16:9)</PresentationFormat>
  <Paragraphs>337</Paragraphs>
  <Slides>27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Pivotal_PPT_Template_16x9_external_04_2014</vt:lpstr>
      <vt:lpstr>Office Theme</vt:lpstr>
      <vt:lpstr>PowerPoint Presentation</vt:lpstr>
      <vt:lpstr>Agenda</vt:lpstr>
      <vt:lpstr>Motivations</vt:lpstr>
      <vt:lpstr>PowerPoint Presentation</vt:lpstr>
      <vt:lpstr>Moving from 3D to 4D</vt:lpstr>
      <vt:lpstr>Engineering Focus …..always changes</vt:lpstr>
      <vt:lpstr>New 4D Focus: Accelerate Innovation</vt:lpstr>
      <vt:lpstr>Architecture built for Autonomous Change</vt:lpstr>
      <vt:lpstr>“Life Preserver” Rather than a “Raft”</vt:lpstr>
      <vt:lpstr>List of Avenues Opened up by Autonomy</vt:lpstr>
      <vt:lpstr>Approaches</vt:lpstr>
      <vt:lpstr>Recommended Code Frameworks</vt:lpstr>
      <vt:lpstr>Autonomous Business Service</vt:lpstr>
      <vt:lpstr>Evolving to fine-grained autonomy</vt:lpstr>
      <vt:lpstr>Visualization of Autonomous Service Network</vt:lpstr>
      <vt:lpstr>Application Service View</vt:lpstr>
      <vt:lpstr>Example</vt:lpstr>
      <vt:lpstr>Security View</vt:lpstr>
      <vt:lpstr>Example: API gateway view /Security</vt:lpstr>
      <vt:lpstr>Big Data / Analytics View</vt:lpstr>
      <vt:lpstr>PowerPoint Presentation</vt:lpstr>
      <vt:lpstr>Kafka / Event view </vt:lpstr>
      <vt:lpstr>Pivotal</vt:lpstr>
      <vt:lpstr>Pivotal Areas of Focus</vt:lpstr>
      <vt:lpstr>PowerPoint Presentation</vt:lpstr>
      <vt:lpstr>PowerPoint Presentation</vt:lpstr>
      <vt:lpstr>Platform with Apps + Data</vt:lpstr>
    </vt:vector>
  </TitlesOfParts>
  <Company>EMC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EMC</dc:creator>
  <cp:lastModifiedBy>Matt Gunter</cp:lastModifiedBy>
  <cp:revision>199</cp:revision>
  <dcterms:created xsi:type="dcterms:W3CDTF">2014-04-28T17:27:53Z</dcterms:created>
  <dcterms:modified xsi:type="dcterms:W3CDTF">2016-02-01T20:16:58Z</dcterms:modified>
</cp:coreProperties>
</file>